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2" r:id="rId3"/>
    <p:sldId id="258" r:id="rId4"/>
    <p:sldId id="261" r:id="rId5"/>
    <p:sldId id="259" r:id="rId6"/>
    <p:sldId id="263" r:id="rId7"/>
    <p:sldId id="264" r:id="rId8"/>
    <p:sldId id="260" r:id="rId9"/>
    <p:sldId id="270" r:id="rId10"/>
    <p:sldId id="267" r:id="rId11"/>
    <p:sldId id="265" r:id="rId12"/>
    <p:sldId id="266" r:id="rId13"/>
    <p:sldId id="268" r:id="rId14"/>
    <p:sldId id="269" r:id="rId15"/>
    <p:sldId id="272" r:id="rId16"/>
    <p:sldId id="271" r:id="rId17"/>
    <p:sldId id="273"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2F"/>
    <a:srgbClr val="EFE518"/>
    <a:srgbClr val="CC2633"/>
    <a:srgbClr val="9ECE70"/>
    <a:srgbClr val="F9A22A"/>
    <a:srgbClr val="D1CA41"/>
    <a:srgbClr val="56ACB7"/>
    <a:srgbClr val="93B674"/>
    <a:srgbClr val="5CA8B2"/>
    <a:srgbClr val="92B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5" autoAdjust="0"/>
    <p:restoredTop sz="80000" autoAdjust="0"/>
  </p:normalViewPr>
  <p:slideViewPr>
    <p:cSldViewPr snapToGrid="0">
      <p:cViewPr varScale="1">
        <p:scale>
          <a:sx n="69" d="100"/>
          <a:sy n="69" d="100"/>
        </p:scale>
        <p:origin x="468" y="48"/>
      </p:cViewPr>
      <p:guideLst/>
    </p:cSldViewPr>
  </p:slideViewPr>
  <p:outlineViewPr>
    <p:cViewPr>
      <p:scale>
        <a:sx n="33" d="100"/>
        <a:sy n="33" d="100"/>
      </p:scale>
      <p:origin x="0" y="0"/>
    </p:cViewPr>
  </p:outlineViewPr>
  <p:notesTextViewPr>
    <p:cViewPr>
      <p:scale>
        <a:sx n="3" d="2"/>
        <a:sy n="3" d="2"/>
      </p:scale>
      <p:origin x="0" y="-690"/>
    </p:cViewPr>
  </p:notesTextViewPr>
  <p:notesViewPr>
    <p:cSldViewPr snapToGrid="0">
      <p:cViewPr varScale="1">
        <p:scale>
          <a:sx n="122" d="100"/>
          <a:sy n="122" d="100"/>
        </p:scale>
        <p:origin x="757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1E285E55-46C1-4657-8911-88DF61820BBC}" type="datetimeFigureOut">
              <a:rPr lang="en-US" smtClean="0"/>
              <a:t>11/29/2018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78439A8-362D-419B-B673-356D4C02A35E}" type="slidenum">
              <a:rPr lang="en-US" smtClean="0"/>
              <a:t>‹#›</a:t>
            </a:fld>
            <a:endParaRPr lang="en-US"/>
          </a:p>
        </p:txBody>
      </p:sp>
    </p:spTree>
    <p:extLst>
      <p:ext uri="{BB962C8B-B14F-4D97-AF65-F5344CB8AC3E}">
        <p14:creationId xmlns:p14="http://schemas.microsoft.com/office/powerpoint/2010/main" val="106488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39A8-362D-419B-B673-356D4C02A35E}" type="slidenum">
              <a:rPr lang="en-US" smtClean="0"/>
              <a:t>1</a:t>
            </a:fld>
            <a:endParaRPr lang="en-US"/>
          </a:p>
        </p:txBody>
      </p:sp>
    </p:spTree>
    <p:extLst>
      <p:ext uri="{BB962C8B-B14F-4D97-AF65-F5344CB8AC3E}">
        <p14:creationId xmlns:p14="http://schemas.microsoft.com/office/powerpoint/2010/main" val="341499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endParaRPr lang="en-US" dirty="0" smtClean="0"/>
          </a:p>
          <a:p>
            <a:r>
              <a:rPr lang="en-US" dirty="0" smtClean="0"/>
              <a:t>Simplified the options (research &amp;</a:t>
            </a:r>
            <a:r>
              <a:rPr lang="en-US" baseline="0" dirty="0" smtClean="0"/>
              <a:t> services)</a:t>
            </a:r>
          </a:p>
          <a:p>
            <a:r>
              <a:rPr lang="en-US" baseline="0" dirty="0" smtClean="0"/>
              <a:t>Removed icons to clean up the space</a:t>
            </a:r>
          </a:p>
          <a:p>
            <a:r>
              <a:rPr lang="en-US" baseline="0" dirty="0" smtClean="0"/>
              <a:t>Added About</a:t>
            </a:r>
          </a:p>
          <a:p>
            <a:r>
              <a:rPr lang="en-US" baseline="0" dirty="0" smtClean="0"/>
              <a:t>Libraries became locations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10</a:t>
            </a:fld>
            <a:endParaRPr lang="en-US"/>
          </a:p>
        </p:txBody>
      </p:sp>
    </p:spTree>
    <p:extLst>
      <p:ext uri="{BB962C8B-B14F-4D97-AF65-F5344CB8AC3E}">
        <p14:creationId xmlns:p14="http://schemas.microsoft.com/office/powerpoint/2010/main" val="39898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r>
              <a:rPr lang="en-US" dirty="0" smtClean="0"/>
              <a:t>Added CTDA</a:t>
            </a:r>
          </a:p>
          <a:p>
            <a:r>
              <a:rPr lang="en-US" dirty="0" smtClean="0"/>
              <a:t>Will be removing A-Z and Sitemap and adding</a:t>
            </a:r>
            <a:r>
              <a:rPr lang="en-US" baseline="0" dirty="0" smtClean="0"/>
              <a:t> to footer</a:t>
            </a:r>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11</a:t>
            </a:fld>
            <a:endParaRPr lang="en-US"/>
          </a:p>
        </p:txBody>
      </p:sp>
    </p:spTree>
    <p:extLst>
      <p:ext uri="{BB962C8B-B14F-4D97-AF65-F5344CB8AC3E}">
        <p14:creationId xmlns:p14="http://schemas.microsoft.com/office/powerpoint/2010/main" val="59406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endParaRPr lang="en-US" dirty="0" smtClean="0"/>
          </a:p>
          <a:p>
            <a:r>
              <a:rPr lang="en-US" dirty="0" smtClean="0"/>
              <a:t>Anticipating future changes to the research</a:t>
            </a:r>
            <a:r>
              <a:rPr lang="en-US" baseline="0" dirty="0" smtClean="0"/>
              <a:t> support changes </a:t>
            </a:r>
            <a:endParaRPr lang="en-US" dirty="0" smtClean="0"/>
          </a:p>
          <a:p>
            <a:r>
              <a:rPr lang="en-US" dirty="0" smtClean="0"/>
              <a:t>Added</a:t>
            </a:r>
            <a:r>
              <a:rPr lang="en-US" baseline="0" dirty="0" smtClean="0"/>
              <a:t> Greenhouse Studios, Scholarly Communications and Research Guides</a:t>
            </a:r>
          </a:p>
          <a:p>
            <a:r>
              <a:rPr lang="en-US" dirty="0" smtClean="0"/>
              <a:t>Moved</a:t>
            </a:r>
            <a:r>
              <a:rPr lang="en-US" baseline="0" dirty="0" smtClean="0"/>
              <a:t> Research Now! From old Teaching &amp; Learning</a:t>
            </a:r>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12</a:t>
            </a:fld>
            <a:endParaRPr lang="en-US"/>
          </a:p>
        </p:txBody>
      </p:sp>
    </p:spTree>
    <p:extLst>
      <p:ext uri="{BB962C8B-B14F-4D97-AF65-F5344CB8AC3E}">
        <p14:creationId xmlns:p14="http://schemas.microsoft.com/office/powerpoint/2010/main" val="401309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endParaRPr lang="en-US" dirty="0" smtClean="0"/>
          </a:p>
          <a:p>
            <a:r>
              <a:rPr lang="en-US" dirty="0" smtClean="0"/>
              <a:t>Grouped</a:t>
            </a:r>
            <a:r>
              <a:rPr lang="en-US" baseline="0" dirty="0" smtClean="0"/>
              <a:t> the services together </a:t>
            </a:r>
            <a:endParaRPr lang="en-US" dirty="0" smtClean="0"/>
          </a:p>
          <a:p>
            <a:r>
              <a:rPr lang="en-US" dirty="0" smtClean="0"/>
              <a:t>Will be alphabetical</a:t>
            </a:r>
          </a:p>
          <a:p>
            <a:r>
              <a:rPr lang="en-US" dirty="0" smtClean="0"/>
              <a:t>Group</a:t>
            </a:r>
            <a:r>
              <a:rPr lang="en-US" baseline="0" dirty="0" smtClean="0"/>
              <a:t> Study Rooms being removed</a:t>
            </a:r>
            <a:endParaRPr lang="en-US" dirty="0" smtClean="0"/>
          </a:p>
        </p:txBody>
      </p:sp>
      <p:sp>
        <p:nvSpPr>
          <p:cNvPr id="4" name="Slide Number Placeholder 3"/>
          <p:cNvSpPr>
            <a:spLocks noGrp="1"/>
          </p:cNvSpPr>
          <p:nvPr>
            <p:ph type="sldNum" sz="quarter" idx="10"/>
          </p:nvPr>
        </p:nvSpPr>
        <p:spPr/>
        <p:txBody>
          <a:bodyPr/>
          <a:lstStyle/>
          <a:p>
            <a:fld id="{878439A8-362D-419B-B673-356D4C02A35E}" type="slidenum">
              <a:rPr lang="en-US" smtClean="0"/>
              <a:t>13</a:t>
            </a:fld>
            <a:endParaRPr lang="en-US"/>
          </a:p>
        </p:txBody>
      </p:sp>
    </p:spTree>
    <p:extLst>
      <p:ext uri="{BB962C8B-B14F-4D97-AF65-F5344CB8AC3E}">
        <p14:creationId xmlns:p14="http://schemas.microsoft.com/office/powerpoint/2010/main" val="301117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endParaRPr lang="en-US" dirty="0" smtClean="0"/>
          </a:p>
          <a:p>
            <a:r>
              <a:rPr lang="en-US" dirty="0" smtClean="0"/>
              <a:t>Items from the footer were moved up</a:t>
            </a:r>
            <a:r>
              <a:rPr lang="en-US" baseline="0" dirty="0" smtClean="0"/>
              <a:t> (employment opportunities, start guides, staff directory, policies)</a:t>
            </a:r>
          </a:p>
          <a:p>
            <a:r>
              <a:rPr lang="en-US" baseline="0" dirty="0" smtClean="0"/>
              <a:t>Will be removing About</a:t>
            </a:r>
          </a:p>
          <a:p>
            <a:endParaRPr lang="en-US" dirty="0" smtClean="0"/>
          </a:p>
        </p:txBody>
      </p:sp>
      <p:sp>
        <p:nvSpPr>
          <p:cNvPr id="4" name="Slide Number Placeholder 3"/>
          <p:cNvSpPr>
            <a:spLocks noGrp="1"/>
          </p:cNvSpPr>
          <p:nvPr>
            <p:ph type="sldNum" sz="quarter" idx="10"/>
          </p:nvPr>
        </p:nvSpPr>
        <p:spPr/>
        <p:txBody>
          <a:bodyPr/>
          <a:lstStyle/>
          <a:p>
            <a:fld id="{878439A8-362D-419B-B673-356D4C02A35E}" type="slidenum">
              <a:rPr lang="en-US" smtClean="0"/>
              <a:t>14</a:t>
            </a:fld>
            <a:endParaRPr lang="en-US"/>
          </a:p>
        </p:txBody>
      </p:sp>
    </p:spTree>
    <p:extLst>
      <p:ext uri="{BB962C8B-B14F-4D97-AF65-F5344CB8AC3E}">
        <p14:creationId xmlns:p14="http://schemas.microsoft.com/office/powerpoint/2010/main" val="3649390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endParaRPr lang="en-US" dirty="0" smtClean="0"/>
          </a:p>
          <a:p>
            <a:r>
              <a:rPr lang="en-US" dirty="0" smtClean="0"/>
              <a:t>Prominent</a:t>
            </a:r>
            <a:r>
              <a:rPr lang="en-US" baseline="0" dirty="0" smtClean="0"/>
              <a:t> search box</a:t>
            </a:r>
          </a:p>
          <a:p>
            <a:r>
              <a:rPr lang="en-US" baseline="0" dirty="0" smtClean="0"/>
              <a:t>Minimized the marketing materials</a:t>
            </a:r>
          </a:p>
          <a:p>
            <a:r>
              <a:rPr lang="en-US" baseline="0" dirty="0" smtClean="0"/>
              <a:t>Eliminated some buttons and moved Ask a Librarian near where help typically goes</a:t>
            </a:r>
          </a:p>
          <a:p>
            <a:r>
              <a:rPr lang="en-US" baseline="0" dirty="0" smtClean="0"/>
              <a:t>Modified the widgets on the right (hours, events) to make them more consistent in design</a:t>
            </a:r>
          </a:p>
          <a:p>
            <a:r>
              <a:rPr lang="en-US" baseline="0" dirty="0" smtClean="0"/>
              <a:t>Made changes to the roll over features on the buttons to make them consistent</a:t>
            </a:r>
          </a:p>
          <a:p>
            <a:r>
              <a:rPr lang="en-US" baseline="0" smtClean="0"/>
              <a:t>Responsive design</a:t>
            </a: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78439A8-362D-419B-B673-356D4C02A35E}" type="slidenum">
              <a:rPr lang="en-US" smtClean="0"/>
              <a:t>15</a:t>
            </a:fld>
            <a:endParaRPr lang="en-US"/>
          </a:p>
        </p:txBody>
      </p:sp>
    </p:spTree>
    <p:extLst>
      <p:ext uri="{BB962C8B-B14F-4D97-AF65-F5344CB8AC3E}">
        <p14:creationId xmlns:p14="http://schemas.microsoft.com/office/powerpoint/2010/main" val="5501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Before we get into the opportunity</a:t>
            </a:r>
            <a:r>
              <a:rPr lang="en-US" baseline="0" dirty="0" smtClean="0"/>
              <a:t> for feedback, I’d like to let you know what is on our horizon </a:t>
            </a:r>
            <a:endParaRPr lang="en-US" dirty="0" smtClean="0"/>
          </a:p>
        </p:txBody>
      </p:sp>
      <p:sp>
        <p:nvSpPr>
          <p:cNvPr id="4" name="Slide Number Placeholder 3"/>
          <p:cNvSpPr>
            <a:spLocks noGrp="1"/>
          </p:cNvSpPr>
          <p:nvPr>
            <p:ph type="sldNum" sz="quarter" idx="10"/>
          </p:nvPr>
        </p:nvSpPr>
        <p:spPr/>
        <p:txBody>
          <a:bodyPr/>
          <a:lstStyle/>
          <a:p>
            <a:fld id="{878439A8-362D-419B-B673-356D4C02A35E}" type="slidenum">
              <a:rPr lang="en-US" smtClean="0"/>
              <a:t>16</a:t>
            </a:fld>
            <a:endParaRPr lang="en-US"/>
          </a:p>
        </p:txBody>
      </p:sp>
    </p:spTree>
    <p:extLst>
      <p:ext uri="{BB962C8B-B14F-4D97-AF65-F5344CB8AC3E}">
        <p14:creationId xmlns:p14="http://schemas.microsoft.com/office/powerpoint/2010/main" val="154797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welcome your feedback on the design changes, but also generally your feelings about our website. In addition, I would love to hear more about why the website was ranked as the top interest for PLAC and what you’d like to see us work towards. </a:t>
            </a:r>
            <a:endParaRPr lang="en-US" dirty="0" smtClean="0"/>
          </a:p>
        </p:txBody>
      </p:sp>
      <p:sp>
        <p:nvSpPr>
          <p:cNvPr id="4" name="Slide Number Placeholder 3"/>
          <p:cNvSpPr>
            <a:spLocks noGrp="1"/>
          </p:cNvSpPr>
          <p:nvPr>
            <p:ph type="sldNum" sz="quarter" idx="10"/>
          </p:nvPr>
        </p:nvSpPr>
        <p:spPr/>
        <p:txBody>
          <a:bodyPr/>
          <a:lstStyle/>
          <a:p>
            <a:fld id="{878439A8-362D-419B-B673-356D4C02A35E}" type="slidenum">
              <a:rPr lang="en-US" smtClean="0"/>
              <a:t>17</a:t>
            </a:fld>
            <a:endParaRPr lang="en-US"/>
          </a:p>
        </p:txBody>
      </p:sp>
    </p:spTree>
    <p:extLst>
      <p:ext uri="{BB962C8B-B14F-4D97-AF65-F5344CB8AC3E}">
        <p14:creationId xmlns:p14="http://schemas.microsoft.com/office/powerpoint/2010/main" val="207746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39A8-362D-419B-B673-356D4C02A35E}" type="slidenum">
              <a:rPr lang="en-US" smtClean="0"/>
              <a:t>2</a:t>
            </a:fld>
            <a:endParaRPr lang="en-US"/>
          </a:p>
        </p:txBody>
      </p:sp>
    </p:spTree>
    <p:extLst>
      <p:ext uri="{BB962C8B-B14F-4D97-AF65-F5344CB8AC3E}">
        <p14:creationId xmlns:p14="http://schemas.microsoft.com/office/powerpoint/2010/main" val="304494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Formed in October,</a:t>
            </a:r>
            <a:r>
              <a:rPr lang="en-US" baseline="0" dirty="0" smtClean="0"/>
              <a:t> 2017 to address how we govern and manage the day-to-day needs of our web presence.</a:t>
            </a:r>
            <a:endParaRPr lang="en-US" dirty="0" smtClean="0"/>
          </a:p>
          <a:p>
            <a:endParaRPr lang="en-US" dirty="0" smtClean="0"/>
          </a:p>
          <a:p>
            <a:r>
              <a:rPr lang="en-US" dirty="0" smtClean="0"/>
              <a:t>Senior Management – This</a:t>
            </a:r>
            <a:r>
              <a:rPr lang="en-US" baseline="0" dirty="0" smtClean="0"/>
              <a:t> is our Senior Leadership Team, and they are responsible for approving our overall st</a:t>
            </a:r>
            <a:r>
              <a:rPr lang="en-US" dirty="0" smtClean="0"/>
              <a:t>rategy and goals. </a:t>
            </a:r>
          </a:p>
          <a:p>
            <a:endParaRPr lang="en-US" dirty="0" smtClean="0"/>
          </a:p>
          <a:p>
            <a:r>
              <a:rPr lang="en-US" dirty="0" smtClean="0"/>
              <a:t>Service Owner – This is me, and I</a:t>
            </a:r>
            <a:r>
              <a:rPr lang="en-US" baseline="0" dirty="0" smtClean="0"/>
              <a:t> am responsible for </a:t>
            </a:r>
            <a:r>
              <a:rPr lang="en-US" dirty="0" smtClean="0"/>
              <a:t>achieving the goals of the website through coordinating the Web Steering Committee and working with identified maintenance staff to ensure the day-to-day work of the site is maintained.</a:t>
            </a:r>
          </a:p>
          <a:p>
            <a:endParaRPr lang="en-US" dirty="0" smtClean="0"/>
          </a:p>
          <a:p>
            <a:r>
              <a:rPr lang="en-US" dirty="0" smtClean="0"/>
              <a:t>Web Steering Committee – Sets goals and gives strategic direction and resource for broad-based web issues. Membership determined based on expertise related to the interaction of end users and library information portals.  (members next slide)</a:t>
            </a:r>
          </a:p>
          <a:p>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3</a:t>
            </a:fld>
            <a:endParaRPr lang="en-US"/>
          </a:p>
        </p:txBody>
      </p:sp>
    </p:spTree>
    <p:extLst>
      <p:ext uri="{BB962C8B-B14F-4D97-AF65-F5344CB8AC3E}">
        <p14:creationId xmlns:p14="http://schemas.microsoft.com/office/powerpoint/2010/main" val="423452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Steering Committee Membership – </a:t>
            </a:r>
          </a:p>
          <a:p>
            <a:r>
              <a:rPr lang="en-US" dirty="0" smtClean="0"/>
              <a:t>One reason to show the list is to understand that</a:t>
            </a:r>
            <a:r>
              <a:rPr lang="en-US" baseline="0" dirty="0" smtClean="0"/>
              <a:t> this pulls from all over the library and across campuses. It is also a shout out for these folks who are essentially volunteering their time above and beyond their job duties.</a:t>
            </a:r>
            <a:endParaRPr lang="en-US" dirty="0" smtClean="0"/>
          </a:p>
          <a:p>
            <a:endParaRPr lang="en-US" dirty="0" smtClean="0"/>
          </a:p>
          <a:p>
            <a:r>
              <a:rPr lang="en-US" dirty="0" smtClean="0"/>
              <a:t>Joel Atkinson (Access Services Librarian)</a:t>
            </a:r>
          </a:p>
          <a:p>
            <a:r>
              <a:rPr lang="en-US" dirty="0" smtClean="0"/>
              <a:t>Steve Batt (Data Visualization &amp; Sciences Librarian, Hartford) </a:t>
            </a:r>
          </a:p>
          <a:p>
            <a:r>
              <a:rPr lang="en-US" dirty="0" smtClean="0"/>
              <a:t>Nick Hurley (Special Collections Research Services Assistant)</a:t>
            </a:r>
          </a:p>
          <a:p>
            <a:r>
              <a:rPr lang="en-US" dirty="0" smtClean="0"/>
              <a:t>Emily Ko (Communications Designer)</a:t>
            </a:r>
          </a:p>
          <a:p>
            <a:r>
              <a:rPr lang="en-US" dirty="0" smtClean="0"/>
              <a:t>Rich McIntyre (Emerging Technologies Librarian, UConn Health)</a:t>
            </a:r>
          </a:p>
          <a:p>
            <a:r>
              <a:rPr lang="en-US" dirty="0" smtClean="0"/>
              <a:t>Doug Neary (Applications Developer)</a:t>
            </a:r>
          </a:p>
          <a:p>
            <a:r>
              <a:rPr lang="en-US" dirty="0" smtClean="0"/>
              <a:t>Jean Nelson (Head of Communications &amp; Engagement) </a:t>
            </a:r>
          </a:p>
          <a:p>
            <a:r>
              <a:rPr lang="en-US" dirty="0" smtClean="0"/>
              <a:t>Donovan Reinwald (Instructional Design &amp; Social Sciences Librarian)</a:t>
            </a:r>
          </a:p>
          <a:p>
            <a:r>
              <a:rPr lang="en-US" dirty="0" smtClean="0"/>
              <a:t>Michael Rodriguez (Licensing &amp; Acquisitions Librarian)</a:t>
            </a:r>
          </a:p>
          <a:p>
            <a:r>
              <a:rPr lang="en-US" dirty="0" smtClean="0"/>
              <a:t> </a:t>
            </a:r>
          </a:p>
          <a:p>
            <a:r>
              <a:rPr lang="en-US" dirty="0" smtClean="0"/>
              <a:t>Web Maintenance Staff – Disbursed</a:t>
            </a:r>
            <a:r>
              <a:rPr lang="en-US" baseline="0" dirty="0" smtClean="0"/>
              <a:t> management of content </a:t>
            </a:r>
            <a:r>
              <a:rPr lang="en-US" dirty="0" smtClean="0"/>
              <a:t>owners across</a:t>
            </a:r>
            <a:r>
              <a:rPr lang="en-US" baseline="0" dirty="0" smtClean="0"/>
              <a:t> the Library </a:t>
            </a:r>
            <a:r>
              <a:rPr lang="en-US" dirty="0" smtClean="0"/>
              <a:t>and media designer. </a:t>
            </a:r>
          </a:p>
          <a:p>
            <a:endParaRPr lang="en-US" dirty="0" smtClean="0"/>
          </a:p>
          <a:p>
            <a:r>
              <a:rPr lang="en-US" dirty="0" smtClean="0"/>
              <a:t>Web Development/Technical Support Staff – Currently Doug as our sole Applications Developer</a:t>
            </a:r>
            <a:r>
              <a:rPr lang="en-US" baseline="0" dirty="0" smtClean="0"/>
              <a:t> and a student</a:t>
            </a:r>
            <a:r>
              <a:rPr lang="en-US" dirty="0" smtClean="0"/>
              <a:t>.</a:t>
            </a:r>
          </a:p>
          <a:p>
            <a:r>
              <a:rPr lang="en-US" dirty="0" smtClean="0"/>
              <a:t> </a:t>
            </a:r>
          </a:p>
          <a:p>
            <a:r>
              <a:rPr lang="en-US" dirty="0" smtClean="0"/>
              <a:t>Workgroups – as needed for limited projects.</a:t>
            </a:r>
          </a:p>
          <a:p>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4</a:t>
            </a:fld>
            <a:endParaRPr lang="en-US"/>
          </a:p>
        </p:txBody>
      </p:sp>
    </p:spTree>
    <p:extLst>
      <p:ext uri="{BB962C8B-B14F-4D97-AF65-F5344CB8AC3E}">
        <p14:creationId xmlns:p14="http://schemas.microsoft.com/office/powerpoint/2010/main" val="214785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8439A8-362D-419B-B673-356D4C02A35E}" type="slidenum">
              <a:rPr lang="en-US" smtClean="0"/>
              <a:t>5</a:t>
            </a:fld>
            <a:endParaRPr lang="en-US"/>
          </a:p>
        </p:txBody>
      </p:sp>
    </p:spTree>
    <p:extLst>
      <p:ext uri="{BB962C8B-B14F-4D97-AF65-F5344CB8AC3E}">
        <p14:creationId xmlns:p14="http://schemas.microsoft.com/office/powerpoint/2010/main" val="52456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Workgroups included WSC members and staff</a:t>
            </a:r>
          </a:p>
          <a:p>
            <a:r>
              <a:rPr lang="en-US" dirty="0" smtClean="0"/>
              <a:t>Card sorting was all staff</a:t>
            </a:r>
          </a:p>
          <a:p>
            <a:r>
              <a:rPr lang="en-US" dirty="0" smtClean="0"/>
              <a:t>University of Michigan Library Sciences Program did a usability testing on our</a:t>
            </a:r>
            <a:r>
              <a:rPr lang="en-US" baseline="0" dirty="0" smtClean="0"/>
              <a:t> site in early 2018 and we utilized their results and their testing mechanisms for ours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6</a:t>
            </a:fld>
            <a:endParaRPr lang="en-US"/>
          </a:p>
        </p:txBody>
      </p:sp>
    </p:spTree>
    <p:extLst>
      <p:ext uri="{BB962C8B-B14F-4D97-AF65-F5344CB8AC3E}">
        <p14:creationId xmlns:p14="http://schemas.microsoft.com/office/powerpoint/2010/main" val="260482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still knee-deep in making changes based on all of the feedback we have gotten. So what you will see are things still in progress. We have identified our launch date for January 2. </a:t>
            </a:r>
            <a:endParaRPr lang="en-US" dirty="0" smtClean="0"/>
          </a:p>
          <a:p>
            <a:endParaRPr lang="en-US" dirty="0" smtClean="0"/>
          </a:p>
          <a:p>
            <a:r>
              <a:rPr lang="en-US" dirty="0" smtClean="0"/>
              <a:t>While the</a:t>
            </a:r>
            <a:r>
              <a:rPr lang="en-US" baseline="0" dirty="0" smtClean="0"/>
              <a:t> visible changes on the pages are not dramatic, they are small changes that we believe won’t overwhelm the user but make an impact on making finding things easier. </a:t>
            </a:r>
          </a:p>
          <a:p>
            <a:endParaRPr lang="en-US" baseline="0" dirty="0" smtClean="0"/>
          </a:p>
          <a:p>
            <a:r>
              <a:rPr lang="en-US" baseline="0" dirty="0" smtClean="0"/>
              <a:t>Also, there has been a significant amount of back-end work that has been very valuable for those of us working in the site. </a:t>
            </a:r>
          </a:p>
          <a:p>
            <a:endParaRPr lang="en-US" baseline="0" dirty="0" smtClean="0"/>
          </a:p>
          <a:p>
            <a:r>
              <a:rPr lang="en-US" baseline="0" dirty="0" smtClean="0"/>
              <a:t>	The navigation changes came with a full restructure of our content through information architecture changes</a:t>
            </a:r>
            <a:endParaRPr lang="en-US" dirty="0" smtClean="0"/>
          </a:p>
          <a:p>
            <a:pPr lvl="1"/>
            <a:r>
              <a:rPr lang="en-US" baseline="0" dirty="0" smtClean="0"/>
              <a:t>	Working with ITS on a beta site</a:t>
            </a:r>
          </a:p>
          <a:p>
            <a:pPr lvl="1"/>
            <a:r>
              <a:rPr lang="en-US" baseline="0" dirty="0" smtClean="0"/>
              <a:t>	What is involved with the back end of the site (including limitations)</a:t>
            </a:r>
          </a:p>
          <a:p>
            <a:pPr lvl="1"/>
            <a:r>
              <a:rPr lang="en-US" baseline="0" dirty="0" smtClean="0"/>
              <a:t>	Usability Testing (process as well as information gathered for further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7</a:t>
            </a:fld>
            <a:endParaRPr lang="en-US"/>
          </a:p>
        </p:txBody>
      </p:sp>
    </p:spTree>
    <p:extLst>
      <p:ext uri="{BB962C8B-B14F-4D97-AF65-F5344CB8AC3E}">
        <p14:creationId xmlns:p14="http://schemas.microsoft.com/office/powerpoint/2010/main" val="68914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endParaRPr lang="en-US" dirty="0" smtClean="0"/>
          </a:p>
          <a:p>
            <a:r>
              <a:rPr lang="en-US" dirty="0" smtClean="0"/>
              <a:t>Search box remains at the top for easy access but expanded</a:t>
            </a:r>
            <a:r>
              <a:rPr lang="en-US" baseline="0" dirty="0" smtClean="0"/>
              <a:t> to:</a:t>
            </a:r>
          </a:p>
          <a:p>
            <a:r>
              <a:rPr lang="en-US" baseline="0" dirty="0" smtClean="0"/>
              <a:t>	remove dropdown options in favor of visible tabs</a:t>
            </a:r>
          </a:p>
          <a:p>
            <a:r>
              <a:rPr lang="en-US" baseline="0" dirty="0" smtClean="0"/>
              <a:t>	include an advanced search option at the start</a:t>
            </a:r>
          </a:p>
          <a:p>
            <a:r>
              <a:rPr lang="en-US" baseline="0" dirty="0" smtClean="0"/>
              <a:t>	updated help text within the search box to be more descriptive</a:t>
            </a:r>
          </a:p>
          <a:p>
            <a:r>
              <a:rPr lang="en-US" baseline="0" dirty="0" smtClean="0"/>
              <a:t>	clarified the search activation button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8</a:t>
            </a:fld>
            <a:endParaRPr lang="en-US"/>
          </a:p>
        </p:txBody>
      </p:sp>
    </p:spTree>
    <p:extLst>
      <p:ext uri="{BB962C8B-B14F-4D97-AF65-F5344CB8AC3E}">
        <p14:creationId xmlns:p14="http://schemas.microsoft.com/office/powerpoint/2010/main" val="345702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endParaRPr lang="en-US" dirty="0" smtClean="0"/>
          </a:p>
          <a:p>
            <a:r>
              <a:rPr lang="en-US" dirty="0" smtClean="0"/>
              <a:t>Secondary page search box has a sleek, clean design</a:t>
            </a:r>
          </a:p>
          <a:p>
            <a:r>
              <a:rPr lang="en-US" baseline="0" dirty="0" smtClean="0"/>
              <a:t>Arrow will allow for it to open up to full search box mirroring what you find on the main page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8439A8-362D-419B-B673-356D4C02A35E}" type="slidenum">
              <a:rPr lang="en-US" smtClean="0"/>
              <a:t>9</a:t>
            </a:fld>
            <a:endParaRPr lang="en-US"/>
          </a:p>
        </p:txBody>
      </p:sp>
    </p:spTree>
    <p:extLst>
      <p:ext uri="{BB962C8B-B14F-4D97-AF65-F5344CB8AC3E}">
        <p14:creationId xmlns:p14="http://schemas.microsoft.com/office/powerpoint/2010/main" val="343319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CAB7B-03BA-429C-A97C-6A8DBAFEF4C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4082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CAB7B-03BA-429C-A97C-6A8DBAFEF4C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216998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CAB7B-03BA-429C-A97C-6A8DBAFEF4C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276884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CAB7B-03BA-429C-A97C-6A8DBAFEF4C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85713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CAB7B-03BA-429C-A97C-6A8DBAFEF4C5}"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379064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CAB7B-03BA-429C-A97C-6A8DBAFEF4C5}"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273273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CAB7B-03BA-429C-A97C-6A8DBAFEF4C5}" type="datetimeFigureOut">
              <a:rPr lang="en-US" smtClean="0"/>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290061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CAB7B-03BA-429C-A97C-6A8DBAFEF4C5}" type="datetimeFigureOut">
              <a:rPr lang="en-US" smtClean="0"/>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247920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CAB7B-03BA-429C-A97C-6A8DBAFEF4C5}" type="datetimeFigureOut">
              <a:rPr lang="en-US" smtClean="0"/>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56138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CAB7B-03BA-429C-A97C-6A8DBAFEF4C5}"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251203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CAB7B-03BA-429C-A97C-6A8DBAFEF4C5}"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BD411-B17A-4F40-B3A5-C0F3FD443AF2}" type="slidenum">
              <a:rPr lang="en-US" smtClean="0"/>
              <a:t>‹#›</a:t>
            </a:fld>
            <a:endParaRPr lang="en-US"/>
          </a:p>
        </p:txBody>
      </p:sp>
    </p:spTree>
    <p:extLst>
      <p:ext uri="{BB962C8B-B14F-4D97-AF65-F5344CB8AC3E}">
        <p14:creationId xmlns:p14="http://schemas.microsoft.com/office/powerpoint/2010/main" val="14075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CAB7B-03BA-429C-A97C-6A8DBAFEF4C5}" type="datetimeFigureOut">
              <a:rPr lang="en-US" smtClean="0"/>
              <a:t>11/29/2018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BD411-B17A-4F40-B3A5-C0F3FD443AF2}" type="slidenum">
              <a:rPr lang="en-US" smtClean="0"/>
              <a:t>‹#›</a:t>
            </a:fld>
            <a:endParaRPr lang="en-US"/>
          </a:p>
        </p:txBody>
      </p:sp>
    </p:spTree>
    <p:extLst>
      <p:ext uri="{BB962C8B-B14F-4D97-AF65-F5344CB8AC3E}">
        <p14:creationId xmlns:p14="http://schemas.microsoft.com/office/powerpoint/2010/main" val="422122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0" y="1481559"/>
            <a:ext cx="12191999" cy="3231654"/>
          </a:xfrm>
          <a:prstGeom prst="rect">
            <a:avLst/>
          </a:prstGeom>
          <a:noFill/>
        </p:spPr>
        <p:txBody>
          <a:bodyPr wrap="square" rtlCol="0">
            <a:spAutoFit/>
          </a:bodyPr>
          <a:lstStyle/>
          <a:p>
            <a:pPr algn="ctr"/>
            <a:r>
              <a:rPr lang="en-US" sz="4000" dirty="0" smtClean="0">
                <a:latin typeface="+mj-lt"/>
              </a:rPr>
              <a:t>UConn Library Website Update</a:t>
            </a:r>
          </a:p>
          <a:p>
            <a:pPr algn="ctr"/>
            <a:endParaRPr lang="en-US" sz="4000" dirty="0" smtClean="0">
              <a:latin typeface="+mj-lt"/>
            </a:endParaRPr>
          </a:p>
          <a:p>
            <a:pPr algn="ctr"/>
            <a:endParaRPr lang="en-US" sz="4000" dirty="0">
              <a:latin typeface="+mj-lt"/>
            </a:endParaRPr>
          </a:p>
          <a:p>
            <a:pPr algn="ctr"/>
            <a:r>
              <a:rPr lang="en-US" sz="2800" dirty="0" smtClean="0">
                <a:latin typeface="+mj-lt"/>
              </a:rPr>
              <a:t>Jean Nelson</a:t>
            </a:r>
          </a:p>
          <a:p>
            <a:pPr algn="ctr"/>
            <a:r>
              <a:rPr lang="en-US" sz="2800" dirty="0" smtClean="0">
                <a:latin typeface="+mj-lt"/>
              </a:rPr>
              <a:t>Provost’s Library Advisory Committee</a:t>
            </a:r>
          </a:p>
          <a:p>
            <a:pPr algn="ctr"/>
            <a:r>
              <a:rPr lang="en-US" sz="2800" dirty="0" smtClean="0">
                <a:latin typeface="+mj-lt"/>
              </a:rPr>
              <a:t>November 30, 2018</a:t>
            </a:r>
            <a:endParaRPr lang="en-US" sz="2800" dirty="0">
              <a:latin typeface="+mj-lt"/>
            </a:endParaRPr>
          </a:p>
        </p:txBody>
      </p:sp>
    </p:spTree>
    <p:extLst>
      <p:ext uri="{BB962C8B-B14F-4D97-AF65-F5344CB8AC3E}">
        <p14:creationId xmlns:p14="http://schemas.microsoft.com/office/powerpoint/2010/main" val="2897284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pic>
        <p:nvPicPr>
          <p:cNvPr id="7" name="Picture 6"/>
          <p:cNvPicPr>
            <a:picLocks noChangeAspect="1"/>
          </p:cNvPicPr>
          <p:nvPr/>
        </p:nvPicPr>
        <p:blipFill rotWithShape="1">
          <a:blip r:embed="rId4"/>
          <a:srcRect t="9902" b="54300"/>
          <a:stretch/>
        </p:blipFill>
        <p:spPr>
          <a:xfrm>
            <a:off x="1953856" y="1358592"/>
            <a:ext cx="7953776" cy="1592259"/>
          </a:xfrm>
          <a:prstGeom prst="rect">
            <a:avLst/>
          </a:prstGeom>
        </p:spPr>
      </p:pic>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Navigation</a:t>
            </a:r>
          </a:p>
        </p:txBody>
      </p:sp>
      <p:pic>
        <p:nvPicPr>
          <p:cNvPr id="9" name="Picture 8"/>
          <p:cNvPicPr>
            <a:picLocks noChangeAspect="1"/>
          </p:cNvPicPr>
          <p:nvPr/>
        </p:nvPicPr>
        <p:blipFill>
          <a:blip r:embed="rId5"/>
          <a:stretch>
            <a:fillRect/>
          </a:stretch>
        </p:blipFill>
        <p:spPr>
          <a:xfrm>
            <a:off x="1984678" y="3151377"/>
            <a:ext cx="7951753" cy="2458313"/>
          </a:xfrm>
          <a:prstGeom prst="rect">
            <a:avLst/>
          </a:prstGeom>
        </p:spPr>
      </p:pic>
      <p:sp>
        <p:nvSpPr>
          <p:cNvPr id="10" name="TextBox 9"/>
          <p:cNvSpPr txBox="1"/>
          <p:nvPr/>
        </p:nvSpPr>
        <p:spPr>
          <a:xfrm>
            <a:off x="872975" y="2013735"/>
            <a:ext cx="770890" cy="369332"/>
          </a:xfrm>
          <a:prstGeom prst="rect">
            <a:avLst/>
          </a:prstGeom>
          <a:noFill/>
        </p:spPr>
        <p:txBody>
          <a:bodyPr wrap="square" rtlCol="0">
            <a:spAutoFit/>
          </a:bodyPr>
          <a:lstStyle/>
          <a:p>
            <a:r>
              <a:rPr lang="en-US" b="1" dirty="0" smtClean="0">
                <a:solidFill>
                  <a:schemeClr val="tx2"/>
                </a:solidFill>
                <a:latin typeface="+mj-lt"/>
              </a:rPr>
              <a:t>Old</a:t>
            </a:r>
            <a:endParaRPr lang="en-US" b="1" dirty="0">
              <a:solidFill>
                <a:schemeClr val="tx2"/>
              </a:solidFill>
              <a:latin typeface="+mj-lt"/>
            </a:endParaRPr>
          </a:p>
        </p:txBody>
      </p:sp>
      <p:sp>
        <p:nvSpPr>
          <p:cNvPr id="11" name="TextBox 10"/>
          <p:cNvSpPr txBox="1"/>
          <p:nvPr/>
        </p:nvSpPr>
        <p:spPr>
          <a:xfrm>
            <a:off x="872975" y="4337101"/>
            <a:ext cx="770890" cy="369332"/>
          </a:xfrm>
          <a:prstGeom prst="rect">
            <a:avLst/>
          </a:prstGeom>
          <a:noFill/>
        </p:spPr>
        <p:txBody>
          <a:bodyPr wrap="square" rtlCol="0">
            <a:spAutoFit/>
          </a:bodyPr>
          <a:lstStyle/>
          <a:p>
            <a:r>
              <a:rPr lang="en-US" b="1" dirty="0" smtClean="0">
                <a:solidFill>
                  <a:schemeClr val="tx2"/>
                </a:solidFill>
                <a:latin typeface="+mj-lt"/>
              </a:rPr>
              <a:t>New</a:t>
            </a:r>
            <a:endParaRPr lang="en-US" b="1" dirty="0">
              <a:solidFill>
                <a:schemeClr val="tx2"/>
              </a:solidFill>
              <a:latin typeface="+mj-lt"/>
            </a:endParaRPr>
          </a:p>
        </p:txBody>
      </p:sp>
    </p:spTree>
    <p:extLst>
      <p:ext uri="{BB962C8B-B14F-4D97-AF65-F5344CB8AC3E}">
        <p14:creationId xmlns:p14="http://schemas.microsoft.com/office/powerpoint/2010/main" val="1840578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944409"/>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rotWithShape="1">
          <a:blip r:embed="rId4"/>
          <a:srcRect l="5369" t="12716" r="60045" b="56198"/>
          <a:stretch/>
        </p:blipFill>
        <p:spPr>
          <a:xfrm>
            <a:off x="318304" y="1358592"/>
            <a:ext cx="11332396" cy="4263775"/>
          </a:xfrm>
          <a:prstGeom prst="rect">
            <a:avLst/>
          </a:prstGeom>
        </p:spPr>
      </p:pic>
      <p:sp>
        <p:nvSpPr>
          <p:cNvPr id="7" name="TextBox 6"/>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Navigation </a:t>
            </a:r>
          </a:p>
        </p:txBody>
      </p:sp>
    </p:spTree>
    <p:extLst>
      <p:ext uri="{BB962C8B-B14F-4D97-AF65-F5344CB8AC3E}">
        <p14:creationId xmlns:p14="http://schemas.microsoft.com/office/powerpoint/2010/main" val="79100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rotWithShape="1">
          <a:blip r:embed="rId4"/>
          <a:srcRect l="5402" t="12416" r="58696" b="58820"/>
          <a:stretch/>
        </p:blipFill>
        <p:spPr>
          <a:xfrm>
            <a:off x="523983" y="1492009"/>
            <a:ext cx="11328291" cy="3799182"/>
          </a:xfrm>
          <a:prstGeom prst="rect">
            <a:avLst/>
          </a:prstGeom>
        </p:spPr>
      </p:pic>
      <p:sp>
        <p:nvSpPr>
          <p:cNvPr id="7" name="TextBox 6"/>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Navigation </a:t>
            </a:r>
          </a:p>
        </p:txBody>
      </p:sp>
    </p:spTree>
    <p:extLst>
      <p:ext uri="{BB962C8B-B14F-4D97-AF65-F5344CB8AC3E}">
        <p14:creationId xmlns:p14="http://schemas.microsoft.com/office/powerpoint/2010/main" val="2934676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Navigation </a:t>
            </a:r>
          </a:p>
        </p:txBody>
      </p:sp>
      <p:pic>
        <p:nvPicPr>
          <p:cNvPr id="9" name="Picture 8"/>
          <p:cNvPicPr>
            <a:picLocks noChangeAspect="1"/>
          </p:cNvPicPr>
          <p:nvPr/>
        </p:nvPicPr>
        <p:blipFill rotWithShape="1">
          <a:blip r:embed="rId4"/>
          <a:srcRect l="5654" t="12490" r="59978" b="58971"/>
          <a:stretch/>
        </p:blipFill>
        <p:spPr>
          <a:xfrm>
            <a:off x="872975" y="1522831"/>
            <a:ext cx="10987993" cy="3819731"/>
          </a:xfrm>
          <a:prstGeom prst="rect">
            <a:avLst/>
          </a:prstGeom>
        </p:spPr>
      </p:pic>
    </p:spTree>
    <p:extLst>
      <p:ext uri="{BB962C8B-B14F-4D97-AF65-F5344CB8AC3E}">
        <p14:creationId xmlns:p14="http://schemas.microsoft.com/office/powerpoint/2010/main" val="2274586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Navigation </a:t>
            </a:r>
          </a:p>
        </p:txBody>
      </p:sp>
      <p:pic>
        <p:nvPicPr>
          <p:cNvPr id="6" name="Picture 5"/>
          <p:cNvPicPr>
            <a:picLocks noChangeAspect="1"/>
          </p:cNvPicPr>
          <p:nvPr/>
        </p:nvPicPr>
        <p:blipFill rotWithShape="1">
          <a:blip r:embed="rId4"/>
          <a:srcRect l="5507" t="12940" r="59981" b="60394"/>
          <a:stretch/>
        </p:blipFill>
        <p:spPr>
          <a:xfrm>
            <a:off x="791111" y="1654139"/>
            <a:ext cx="11308422" cy="3657600"/>
          </a:xfrm>
          <a:prstGeom prst="rect">
            <a:avLst/>
          </a:prstGeom>
        </p:spPr>
      </p:pic>
    </p:spTree>
    <p:extLst>
      <p:ext uri="{BB962C8B-B14F-4D97-AF65-F5344CB8AC3E}">
        <p14:creationId xmlns:p14="http://schemas.microsoft.com/office/powerpoint/2010/main" val="1772449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Front Page </a:t>
            </a:r>
          </a:p>
        </p:txBody>
      </p:sp>
      <p:pic>
        <p:nvPicPr>
          <p:cNvPr id="9" name="Picture 8"/>
          <p:cNvPicPr>
            <a:picLocks noChangeAspect="1"/>
          </p:cNvPicPr>
          <p:nvPr/>
        </p:nvPicPr>
        <p:blipFill>
          <a:blip r:embed="rId4"/>
          <a:stretch>
            <a:fillRect/>
          </a:stretch>
        </p:blipFill>
        <p:spPr>
          <a:xfrm>
            <a:off x="236111" y="1687365"/>
            <a:ext cx="6142185" cy="3100392"/>
          </a:xfrm>
          <a:prstGeom prst="rect">
            <a:avLst/>
          </a:prstGeom>
        </p:spPr>
      </p:pic>
      <p:pic>
        <p:nvPicPr>
          <p:cNvPr id="10" name="Picture 9"/>
          <p:cNvPicPr>
            <a:picLocks noChangeAspect="1"/>
          </p:cNvPicPr>
          <p:nvPr/>
        </p:nvPicPr>
        <p:blipFill>
          <a:blip r:embed="rId5"/>
          <a:stretch>
            <a:fillRect/>
          </a:stretch>
        </p:blipFill>
        <p:spPr>
          <a:xfrm>
            <a:off x="6557750" y="1687365"/>
            <a:ext cx="5582593" cy="3100392"/>
          </a:xfrm>
          <a:prstGeom prst="rect">
            <a:avLst/>
          </a:prstGeom>
        </p:spPr>
      </p:pic>
    </p:spTree>
    <p:extLst>
      <p:ext uri="{BB962C8B-B14F-4D97-AF65-F5344CB8AC3E}">
        <p14:creationId xmlns:p14="http://schemas.microsoft.com/office/powerpoint/2010/main" val="58632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Future </a:t>
            </a:r>
            <a:r>
              <a:rPr lang="en-US" sz="2400" b="1" dirty="0" smtClean="0">
                <a:solidFill>
                  <a:schemeClr val="tx2"/>
                </a:solidFill>
                <a:latin typeface="+mj-lt"/>
              </a:rPr>
              <a:t>Projects </a:t>
            </a:r>
            <a:endParaRPr lang="en-US" sz="2400" b="1" dirty="0">
              <a:solidFill>
                <a:schemeClr val="tx2"/>
              </a:solidFill>
              <a:latin typeface="+mj-lt"/>
            </a:endParaRPr>
          </a:p>
        </p:txBody>
      </p:sp>
      <p:sp>
        <p:nvSpPr>
          <p:cNvPr id="8" name="TextBox 7"/>
          <p:cNvSpPr txBox="1"/>
          <p:nvPr/>
        </p:nvSpPr>
        <p:spPr>
          <a:xfrm>
            <a:off x="2064777" y="1458081"/>
            <a:ext cx="8785555" cy="2031325"/>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smtClean="0">
                <a:latin typeface="+mj-lt"/>
              </a:rPr>
              <a:t>Incorporating Archives &amp; Special Collections</a:t>
            </a:r>
          </a:p>
          <a:p>
            <a:pPr marL="285750" indent="-285750" fontAlgn="base">
              <a:buFont typeface="Arial" panose="020B0604020202020204" pitchFamily="34" charset="0"/>
              <a:buChar char="•"/>
            </a:pPr>
            <a:endParaRPr lang="en-US" dirty="0" smtClean="0">
              <a:latin typeface="+mj-lt"/>
            </a:endParaRPr>
          </a:p>
          <a:p>
            <a:pPr marL="285750" indent="-285750" fontAlgn="base">
              <a:buFont typeface="Arial" panose="020B0604020202020204" pitchFamily="34" charset="0"/>
              <a:buChar char="•"/>
            </a:pPr>
            <a:r>
              <a:rPr lang="en-US" dirty="0">
                <a:latin typeface="+mj-lt"/>
              </a:rPr>
              <a:t>Re-envisioning how we present our research services</a:t>
            </a:r>
          </a:p>
          <a:p>
            <a:pPr marL="285750" indent="-285750" fontAlgn="base">
              <a:buFont typeface="Arial" panose="020B0604020202020204" pitchFamily="34" charset="0"/>
              <a:buChar char="•"/>
            </a:pPr>
            <a:endParaRPr lang="en-US" dirty="0" smtClean="0">
              <a:latin typeface="+mj-lt"/>
            </a:endParaRPr>
          </a:p>
          <a:p>
            <a:pPr marL="285750" indent="-285750" fontAlgn="base">
              <a:buFont typeface="Arial" panose="020B0604020202020204" pitchFamily="34" charset="0"/>
              <a:buChar char="•"/>
            </a:pPr>
            <a:r>
              <a:rPr lang="en-US" dirty="0" smtClean="0">
                <a:latin typeface="+mj-lt"/>
              </a:rPr>
              <a:t>Landing page for locating research databases</a:t>
            </a:r>
          </a:p>
          <a:p>
            <a:pPr marL="285750" indent="-285750" fontAlgn="base">
              <a:buFont typeface="Arial" panose="020B0604020202020204" pitchFamily="34" charset="0"/>
              <a:buChar char="•"/>
            </a:pPr>
            <a:endParaRPr lang="en-US" dirty="0" smtClean="0">
              <a:latin typeface="+mj-lt"/>
            </a:endParaRPr>
          </a:p>
          <a:p>
            <a:pPr marL="285750" indent="-285750" fontAlgn="base">
              <a:buFont typeface="Arial" panose="020B0604020202020204" pitchFamily="34" charset="0"/>
              <a:buChar char="•"/>
            </a:pPr>
            <a:endParaRPr lang="en-US" dirty="0" smtClean="0">
              <a:latin typeface="+mj-lt"/>
            </a:endParaRPr>
          </a:p>
        </p:txBody>
      </p:sp>
    </p:spTree>
    <p:extLst>
      <p:ext uri="{BB962C8B-B14F-4D97-AF65-F5344CB8AC3E}">
        <p14:creationId xmlns:p14="http://schemas.microsoft.com/office/powerpoint/2010/main" val="322845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Feedback</a:t>
            </a:r>
            <a:endParaRPr lang="en-US" sz="2400" b="1" dirty="0">
              <a:solidFill>
                <a:schemeClr val="tx2"/>
              </a:solidFill>
              <a:latin typeface="+mj-lt"/>
            </a:endParaRPr>
          </a:p>
        </p:txBody>
      </p:sp>
      <p:sp>
        <p:nvSpPr>
          <p:cNvPr id="8" name="TextBox 7"/>
          <p:cNvSpPr txBox="1"/>
          <p:nvPr/>
        </p:nvSpPr>
        <p:spPr>
          <a:xfrm>
            <a:off x="1849020" y="1458081"/>
            <a:ext cx="8785555" cy="2031325"/>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smtClean="0">
                <a:latin typeface="+mj-lt"/>
              </a:rPr>
              <a:t>Generally, what do you use the Library website for?</a:t>
            </a:r>
          </a:p>
          <a:p>
            <a:pPr marL="285750" indent="-285750" fontAlgn="base">
              <a:buFont typeface="Arial" panose="020B0604020202020204" pitchFamily="34" charset="0"/>
              <a:buChar char="•"/>
            </a:pPr>
            <a:endParaRPr lang="en-US" dirty="0" smtClean="0">
              <a:latin typeface="+mj-lt"/>
            </a:endParaRPr>
          </a:p>
          <a:p>
            <a:pPr marL="285750" indent="-285750" fontAlgn="base">
              <a:buFont typeface="Arial" panose="020B0604020202020204" pitchFamily="34" charset="0"/>
              <a:buChar char="•"/>
            </a:pPr>
            <a:r>
              <a:rPr lang="en-US" dirty="0" smtClean="0">
                <a:latin typeface="+mj-lt"/>
              </a:rPr>
              <a:t>What do you expect to find on the Library’s homepage?</a:t>
            </a:r>
          </a:p>
          <a:p>
            <a:pPr marL="285750" indent="-285750" fontAlgn="base">
              <a:buFont typeface="Arial" panose="020B0604020202020204" pitchFamily="34" charset="0"/>
              <a:buChar char="•"/>
            </a:pPr>
            <a:endParaRPr lang="en-US" dirty="0" smtClean="0">
              <a:latin typeface="+mj-lt"/>
            </a:endParaRPr>
          </a:p>
          <a:p>
            <a:pPr marL="285750" indent="-285750" fontAlgn="base">
              <a:buFont typeface="Arial" panose="020B0604020202020204" pitchFamily="34" charset="0"/>
              <a:buChar char="•"/>
            </a:pPr>
            <a:r>
              <a:rPr lang="en-US" dirty="0" smtClean="0">
                <a:latin typeface="+mj-lt"/>
              </a:rPr>
              <a:t>What are your pain points when using the Library’s website?</a:t>
            </a:r>
          </a:p>
          <a:p>
            <a:pPr marL="285750" indent="-285750" fontAlgn="base">
              <a:buFont typeface="Arial" panose="020B0604020202020204" pitchFamily="34" charset="0"/>
              <a:buChar char="•"/>
            </a:pPr>
            <a:endParaRPr lang="en-US" dirty="0" smtClean="0">
              <a:latin typeface="+mj-lt"/>
            </a:endParaRPr>
          </a:p>
          <a:p>
            <a:pPr marL="285750" indent="-285750" fontAlgn="base">
              <a:buFont typeface="Arial" panose="020B0604020202020204" pitchFamily="34" charset="0"/>
              <a:buChar char="•"/>
            </a:pPr>
            <a:r>
              <a:rPr lang="en-US" dirty="0" smtClean="0">
                <a:latin typeface="+mj-lt"/>
              </a:rPr>
              <a:t>As a priority interest, what would PLAC like to see us focus on? </a:t>
            </a:r>
          </a:p>
        </p:txBody>
      </p:sp>
    </p:spTree>
    <p:extLst>
      <p:ext uri="{BB962C8B-B14F-4D97-AF65-F5344CB8AC3E}">
        <p14:creationId xmlns:p14="http://schemas.microsoft.com/office/powerpoint/2010/main" val="748548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489085" y="1544455"/>
            <a:ext cx="5764192" cy="1477328"/>
          </a:xfrm>
          <a:prstGeom prst="rect">
            <a:avLst/>
          </a:prstGeom>
          <a:noFill/>
        </p:spPr>
        <p:txBody>
          <a:bodyPr wrap="square" rtlCol="0">
            <a:spAutoFit/>
          </a:bodyPr>
          <a:lstStyle/>
          <a:p>
            <a:pPr marL="514350" indent="-514350">
              <a:buAutoNum type="arabicPeriod"/>
            </a:pPr>
            <a:r>
              <a:rPr lang="en-US" dirty="0" smtClean="0">
                <a:latin typeface="+mj-lt"/>
              </a:rPr>
              <a:t>How We Manage the </a:t>
            </a:r>
            <a:r>
              <a:rPr lang="en-US" dirty="0" smtClean="0">
                <a:latin typeface="+mj-lt"/>
              </a:rPr>
              <a:t>Web</a:t>
            </a:r>
          </a:p>
          <a:p>
            <a:pPr marL="514350" indent="-514350">
              <a:buAutoNum type="arabicPeriod"/>
            </a:pPr>
            <a:endParaRPr lang="en-US" dirty="0" smtClean="0">
              <a:latin typeface="+mj-lt"/>
            </a:endParaRPr>
          </a:p>
          <a:p>
            <a:pPr marL="514350" indent="-514350">
              <a:buAutoNum type="arabicPeriod"/>
            </a:pPr>
            <a:r>
              <a:rPr lang="en-US" dirty="0" smtClean="0">
                <a:latin typeface="+mj-lt"/>
              </a:rPr>
              <a:t>Current Project</a:t>
            </a:r>
          </a:p>
          <a:p>
            <a:pPr marL="514350" indent="-514350">
              <a:buAutoNum type="arabicPeriod"/>
            </a:pPr>
            <a:endParaRPr lang="en-US" dirty="0" smtClean="0">
              <a:latin typeface="+mj-lt"/>
            </a:endParaRPr>
          </a:p>
          <a:p>
            <a:pPr marL="514350" indent="-514350">
              <a:buAutoNum type="arabicPeriod"/>
            </a:pPr>
            <a:r>
              <a:rPr lang="en-US" dirty="0" smtClean="0">
                <a:latin typeface="+mj-lt"/>
              </a:rPr>
              <a:t>Future </a:t>
            </a:r>
            <a:r>
              <a:rPr lang="en-US" dirty="0" smtClean="0">
                <a:latin typeface="+mj-lt"/>
              </a:rPr>
              <a:t>Projects</a:t>
            </a:r>
            <a:endParaRPr lang="en-US" dirty="0">
              <a:latin typeface="+mj-lt"/>
            </a:endParaRPr>
          </a:p>
        </p:txBody>
      </p:sp>
      <p:sp>
        <p:nvSpPr>
          <p:cNvPr id="8" name="TextBox 7"/>
          <p:cNvSpPr txBox="1"/>
          <p:nvPr/>
        </p:nvSpPr>
        <p:spPr>
          <a:xfrm>
            <a:off x="318304" y="376177"/>
            <a:ext cx="6846425" cy="461665"/>
          </a:xfrm>
          <a:prstGeom prst="rect">
            <a:avLst/>
          </a:prstGeom>
          <a:noFill/>
        </p:spPr>
        <p:txBody>
          <a:bodyPr wrap="square" rtlCol="0">
            <a:spAutoFit/>
          </a:bodyPr>
          <a:lstStyle/>
          <a:p>
            <a:r>
              <a:rPr lang="en-US" sz="2400" b="1" dirty="0" smtClean="0">
                <a:solidFill>
                  <a:schemeClr val="tx2"/>
                </a:solidFill>
                <a:latin typeface="+mj-lt"/>
              </a:rPr>
              <a:t>Agenda</a:t>
            </a:r>
            <a:endParaRPr lang="en-US" sz="2400" b="1" dirty="0">
              <a:solidFill>
                <a:schemeClr val="tx2"/>
              </a:solidFill>
              <a:latin typeface="+mj-lt"/>
            </a:endParaRPr>
          </a:p>
        </p:txBody>
      </p:sp>
    </p:spTree>
    <p:extLst>
      <p:ext uri="{BB962C8B-B14F-4D97-AF65-F5344CB8AC3E}">
        <p14:creationId xmlns:p14="http://schemas.microsoft.com/office/powerpoint/2010/main" val="810228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78093"/>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503762" y="1068846"/>
            <a:ext cx="6313990" cy="3754874"/>
          </a:xfrm>
          <a:prstGeom prst="rect">
            <a:avLst/>
          </a:prstGeom>
          <a:noFill/>
        </p:spPr>
        <p:txBody>
          <a:bodyPr wrap="square" rtlCol="0">
            <a:spAutoFit/>
          </a:bodyPr>
          <a:lstStyle/>
          <a:p>
            <a:r>
              <a:rPr lang="en-US" sz="2000" b="1" dirty="0">
                <a:solidFill>
                  <a:schemeClr val="tx2"/>
                </a:solidFill>
                <a:latin typeface="+mj-lt"/>
              </a:rPr>
              <a:t>Senior Management </a:t>
            </a:r>
            <a:r>
              <a:rPr lang="en-US" sz="2000" dirty="0">
                <a:latin typeface="+mj-lt"/>
              </a:rPr>
              <a:t>– </a:t>
            </a:r>
            <a:r>
              <a:rPr lang="en-US" sz="2000" dirty="0" smtClean="0">
                <a:latin typeface="+mj-lt"/>
              </a:rPr>
              <a:t>Approval </a:t>
            </a:r>
            <a:r>
              <a:rPr lang="en-US" sz="2000" dirty="0">
                <a:latin typeface="+mj-lt"/>
              </a:rPr>
              <a:t>of website strategy and </a:t>
            </a:r>
            <a:r>
              <a:rPr lang="en-US" sz="2000" dirty="0" smtClean="0">
                <a:latin typeface="+mj-lt"/>
              </a:rPr>
              <a:t> goals</a:t>
            </a:r>
            <a:r>
              <a:rPr lang="en-US" sz="2000" dirty="0">
                <a:latin typeface="+mj-lt"/>
              </a:rPr>
              <a:t>. </a:t>
            </a:r>
            <a:endParaRPr lang="en-US" sz="2000" dirty="0" smtClean="0">
              <a:latin typeface="+mj-lt"/>
            </a:endParaRPr>
          </a:p>
          <a:p>
            <a:endParaRPr lang="en-US" sz="2000" dirty="0" smtClean="0">
              <a:latin typeface="+mj-lt"/>
            </a:endParaRPr>
          </a:p>
          <a:p>
            <a:r>
              <a:rPr lang="en-US" sz="2000" b="1" dirty="0" smtClean="0">
                <a:solidFill>
                  <a:schemeClr val="tx2"/>
                </a:solidFill>
                <a:latin typeface="+mj-lt"/>
              </a:rPr>
              <a:t>Service </a:t>
            </a:r>
            <a:r>
              <a:rPr lang="en-US" sz="2000" b="1" dirty="0">
                <a:solidFill>
                  <a:schemeClr val="tx2"/>
                </a:solidFill>
                <a:latin typeface="+mj-lt"/>
              </a:rPr>
              <a:t>Owner </a:t>
            </a:r>
            <a:r>
              <a:rPr lang="en-US" sz="2000" dirty="0">
                <a:latin typeface="+mj-lt"/>
              </a:rPr>
              <a:t>– Accountable for achieving the goals of the website through coordinating </a:t>
            </a:r>
            <a:r>
              <a:rPr lang="en-US" sz="2000" dirty="0" smtClean="0">
                <a:latin typeface="+mj-lt"/>
              </a:rPr>
              <a:t>the Web </a:t>
            </a:r>
            <a:r>
              <a:rPr lang="en-US" sz="2000" dirty="0">
                <a:latin typeface="+mj-lt"/>
              </a:rPr>
              <a:t>Steering </a:t>
            </a:r>
            <a:r>
              <a:rPr lang="en-US" sz="2000" dirty="0" smtClean="0">
                <a:latin typeface="+mj-lt"/>
              </a:rPr>
              <a:t>Committee and maintenance staff.</a:t>
            </a:r>
          </a:p>
          <a:p>
            <a:endParaRPr lang="en-US" sz="2000" dirty="0">
              <a:latin typeface="+mj-lt"/>
            </a:endParaRPr>
          </a:p>
          <a:p>
            <a:r>
              <a:rPr lang="en-US" sz="2000" b="1" dirty="0">
                <a:solidFill>
                  <a:schemeClr val="tx2"/>
                </a:solidFill>
                <a:latin typeface="+mj-lt"/>
              </a:rPr>
              <a:t>Web Steering Committee </a:t>
            </a:r>
            <a:r>
              <a:rPr lang="en-US" sz="2000" dirty="0">
                <a:latin typeface="+mj-lt"/>
              </a:rPr>
              <a:t>– Sets goals and gives strategic direction and </a:t>
            </a:r>
            <a:r>
              <a:rPr lang="en-US" sz="2000" dirty="0" smtClean="0">
                <a:latin typeface="+mj-lt"/>
              </a:rPr>
              <a:t>resource. </a:t>
            </a:r>
            <a:r>
              <a:rPr lang="en-US" sz="2000" dirty="0">
                <a:latin typeface="+mj-lt"/>
              </a:rPr>
              <a:t>Membership </a:t>
            </a:r>
            <a:r>
              <a:rPr lang="en-US" sz="2000" dirty="0" smtClean="0">
                <a:latin typeface="+mj-lt"/>
              </a:rPr>
              <a:t>based </a:t>
            </a:r>
            <a:r>
              <a:rPr lang="en-US" sz="2000" dirty="0">
                <a:latin typeface="+mj-lt"/>
              </a:rPr>
              <a:t>on expertise related to the interaction of end users and library information portals. </a:t>
            </a:r>
          </a:p>
          <a:p>
            <a:endParaRPr lang="en-US" dirty="0"/>
          </a:p>
        </p:txBody>
      </p:sp>
      <p:sp>
        <p:nvSpPr>
          <p:cNvPr id="8" name="TextBox 7"/>
          <p:cNvSpPr txBox="1"/>
          <p:nvPr/>
        </p:nvSpPr>
        <p:spPr>
          <a:xfrm>
            <a:off x="318304" y="376177"/>
            <a:ext cx="6846425" cy="461665"/>
          </a:xfrm>
          <a:prstGeom prst="rect">
            <a:avLst/>
          </a:prstGeom>
          <a:noFill/>
        </p:spPr>
        <p:txBody>
          <a:bodyPr wrap="square" rtlCol="0">
            <a:spAutoFit/>
          </a:bodyPr>
          <a:lstStyle/>
          <a:p>
            <a:r>
              <a:rPr lang="en-US" sz="2400" b="1" dirty="0" smtClean="0">
                <a:solidFill>
                  <a:schemeClr val="tx2"/>
                </a:solidFill>
                <a:latin typeface="+mj-lt"/>
              </a:rPr>
              <a:t>How We Manage the Web</a:t>
            </a:r>
            <a:endParaRPr lang="en-US" sz="2400" b="1" dirty="0">
              <a:solidFill>
                <a:schemeClr val="tx2"/>
              </a:solidFill>
              <a:latin typeface="+mj-lt"/>
            </a:endParaRPr>
          </a:p>
        </p:txBody>
      </p:sp>
      <p:grpSp>
        <p:nvGrpSpPr>
          <p:cNvPr id="27" name="Group 26"/>
          <p:cNvGrpSpPr/>
          <p:nvPr/>
        </p:nvGrpSpPr>
        <p:grpSpPr>
          <a:xfrm>
            <a:off x="722986" y="1579582"/>
            <a:ext cx="3201897" cy="2874293"/>
            <a:chOff x="722986" y="1579582"/>
            <a:chExt cx="3201897" cy="2874293"/>
          </a:xfrm>
        </p:grpSpPr>
        <p:sp>
          <p:nvSpPr>
            <p:cNvPr id="9" name="TextBox 8"/>
            <p:cNvSpPr txBox="1"/>
            <p:nvPr/>
          </p:nvSpPr>
          <p:spPr>
            <a:xfrm>
              <a:off x="1572769" y="1579582"/>
              <a:ext cx="1441094" cy="584775"/>
            </a:xfrm>
            <a:prstGeom prst="rect">
              <a:avLst/>
            </a:prstGeom>
            <a:noFill/>
            <a:ln>
              <a:solidFill>
                <a:srgbClr val="000E2F"/>
              </a:solidFill>
            </a:ln>
          </p:spPr>
          <p:txBody>
            <a:bodyPr wrap="square" rtlCol="0">
              <a:spAutoFit/>
            </a:bodyPr>
            <a:lstStyle/>
            <a:p>
              <a:pPr algn="ctr"/>
              <a:r>
                <a:rPr lang="en-US" sz="1600" dirty="0" smtClean="0">
                  <a:latin typeface="+mj-lt"/>
                </a:rPr>
                <a:t>Senior Management </a:t>
              </a:r>
              <a:endParaRPr lang="en-US" sz="1600" dirty="0">
                <a:latin typeface="+mj-lt"/>
              </a:endParaRPr>
            </a:p>
          </p:txBody>
        </p:sp>
        <p:sp>
          <p:nvSpPr>
            <p:cNvPr id="10" name="TextBox 9"/>
            <p:cNvSpPr txBox="1"/>
            <p:nvPr/>
          </p:nvSpPr>
          <p:spPr>
            <a:xfrm>
              <a:off x="1572769" y="2341405"/>
              <a:ext cx="1441094" cy="584775"/>
            </a:xfrm>
            <a:prstGeom prst="rect">
              <a:avLst/>
            </a:prstGeom>
            <a:noFill/>
            <a:ln>
              <a:solidFill>
                <a:srgbClr val="000E2F"/>
              </a:solidFill>
            </a:ln>
          </p:spPr>
          <p:txBody>
            <a:bodyPr wrap="square" rtlCol="0">
              <a:spAutoFit/>
            </a:bodyPr>
            <a:lstStyle/>
            <a:p>
              <a:pPr algn="ctr"/>
              <a:r>
                <a:rPr lang="en-US" sz="1600" dirty="0" smtClean="0">
                  <a:latin typeface="+mj-lt"/>
                </a:rPr>
                <a:t>Service</a:t>
              </a:r>
            </a:p>
            <a:p>
              <a:pPr algn="ctr"/>
              <a:r>
                <a:rPr lang="en-US" sz="1600" dirty="0" smtClean="0">
                  <a:latin typeface="+mj-lt"/>
                </a:rPr>
                <a:t>Owner</a:t>
              </a:r>
              <a:endParaRPr lang="en-US" sz="1600" dirty="0">
                <a:latin typeface="+mj-lt"/>
              </a:endParaRPr>
            </a:p>
          </p:txBody>
        </p:sp>
        <p:sp>
          <p:nvSpPr>
            <p:cNvPr id="11" name="TextBox 10"/>
            <p:cNvSpPr txBox="1"/>
            <p:nvPr/>
          </p:nvSpPr>
          <p:spPr>
            <a:xfrm>
              <a:off x="722986" y="3103229"/>
              <a:ext cx="1441094" cy="584775"/>
            </a:xfrm>
            <a:prstGeom prst="rect">
              <a:avLst/>
            </a:prstGeom>
            <a:noFill/>
            <a:ln>
              <a:solidFill>
                <a:srgbClr val="000E2F"/>
              </a:solidFill>
            </a:ln>
          </p:spPr>
          <p:txBody>
            <a:bodyPr wrap="square" rtlCol="0">
              <a:spAutoFit/>
            </a:bodyPr>
            <a:lstStyle/>
            <a:p>
              <a:pPr algn="ctr"/>
              <a:r>
                <a:rPr lang="en-US" sz="1600" dirty="0" smtClean="0">
                  <a:latin typeface="+mj-lt"/>
                </a:rPr>
                <a:t>Web Steering Committee</a:t>
              </a:r>
              <a:endParaRPr lang="en-US" sz="1600" dirty="0">
                <a:latin typeface="+mj-lt"/>
              </a:endParaRPr>
            </a:p>
          </p:txBody>
        </p:sp>
        <p:sp>
          <p:nvSpPr>
            <p:cNvPr id="12" name="TextBox 11"/>
            <p:cNvSpPr txBox="1"/>
            <p:nvPr/>
          </p:nvSpPr>
          <p:spPr>
            <a:xfrm>
              <a:off x="2483789" y="3103229"/>
              <a:ext cx="1441094" cy="584775"/>
            </a:xfrm>
            <a:prstGeom prst="rect">
              <a:avLst/>
            </a:prstGeom>
            <a:noFill/>
            <a:ln>
              <a:solidFill>
                <a:srgbClr val="000E2F"/>
              </a:solidFill>
            </a:ln>
          </p:spPr>
          <p:txBody>
            <a:bodyPr wrap="square" rtlCol="0">
              <a:spAutoFit/>
            </a:bodyPr>
            <a:lstStyle/>
            <a:p>
              <a:pPr algn="ctr"/>
              <a:r>
                <a:rPr lang="en-US" sz="1600" dirty="0" smtClean="0">
                  <a:latin typeface="+mj-lt"/>
                </a:rPr>
                <a:t>Maintenance Staff</a:t>
              </a:r>
              <a:endParaRPr lang="en-US" sz="1600" dirty="0">
                <a:latin typeface="+mj-lt"/>
              </a:endParaRPr>
            </a:p>
          </p:txBody>
        </p:sp>
        <p:sp>
          <p:nvSpPr>
            <p:cNvPr id="13" name="TextBox 12"/>
            <p:cNvSpPr txBox="1"/>
            <p:nvPr/>
          </p:nvSpPr>
          <p:spPr>
            <a:xfrm>
              <a:off x="722986" y="3865052"/>
              <a:ext cx="1441094" cy="584775"/>
            </a:xfrm>
            <a:prstGeom prst="rect">
              <a:avLst/>
            </a:prstGeom>
            <a:noFill/>
            <a:ln>
              <a:solidFill>
                <a:srgbClr val="000E2F"/>
              </a:solidFill>
            </a:ln>
          </p:spPr>
          <p:txBody>
            <a:bodyPr wrap="square" rtlCol="0">
              <a:spAutoFit/>
            </a:bodyPr>
            <a:lstStyle/>
            <a:p>
              <a:pPr algn="ctr"/>
              <a:r>
                <a:rPr lang="en-US" sz="1600" dirty="0" smtClean="0">
                  <a:latin typeface="+mj-lt"/>
                </a:rPr>
                <a:t>Work</a:t>
              </a:r>
              <a:br>
                <a:rPr lang="en-US" sz="1600" dirty="0" smtClean="0">
                  <a:latin typeface="+mj-lt"/>
                </a:rPr>
              </a:br>
              <a:r>
                <a:rPr lang="en-US" sz="1600" dirty="0" smtClean="0">
                  <a:latin typeface="+mj-lt"/>
                </a:rPr>
                <a:t> Groups</a:t>
              </a:r>
              <a:endParaRPr lang="en-US" sz="1600" dirty="0">
                <a:latin typeface="+mj-lt"/>
              </a:endParaRPr>
            </a:p>
          </p:txBody>
        </p:sp>
        <p:sp>
          <p:nvSpPr>
            <p:cNvPr id="14" name="TextBox 13"/>
            <p:cNvSpPr txBox="1"/>
            <p:nvPr/>
          </p:nvSpPr>
          <p:spPr>
            <a:xfrm>
              <a:off x="2483789" y="3869100"/>
              <a:ext cx="1441094" cy="584775"/>
            </a:xfrm>
            <a:prstGeom prst="rect">
              <a:avLst/>
            </a:prstGeom>
            <a:noFill/>
            <a:ln>
              <a:solidFill>
                <a:srgbClr val="000E2F"/>
              </a:solidFill>
            </a:ln>
          </p:spPr>
          <p:txBody>
            <a:bodyPr wrap="square" rtlCol="0">
              <a:spAutoFit/>
            </a:bodyPr>
            <a:lstStyle/>
            <a:p>
              <a:pPr algn="ctr"/>
              <a:r>
                <a:rPr lang="en-US" sz="1600" dirty="0" smtClean="0">
                  <a:latin typeface="+mj-lt"/>
                </a:rPr>
                <a:t>Development/Technical Staff</a:t>
              </a:r>
              <a:endParaRPr lang="en-US" sz="1600" dirty="0">
                <a:latin typeface="+mj-lt"/>
              </a:endParaRPr>
            </a:p>
          </p:txBody>
        </p:sp>
        <p:cxnSp>
          <p:nvCxnSpPr>
            <p:cNvPr id="16" name="Straight Connector 15"/>
            <p:cNvCxnSpPr>
              <a:stCxn id="9" idx="2"/>
              <a:endCxn id="10" idx="0"/>
            </p:cNvCxnSpPr>
            <p:nvPr/>
          </p:nvCxnSpPr>
          <p:spPr>
            <a:xfrm>
              <a:off x="2293316" y="2164357"/>
              <a:ext cx="0" cy="1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5972" y="3688004"/>
              <a:ext cx="0" cy="1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6775" y="3688004"/>
              <a:ext cx="0" cy="1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15261" y="2926180"/>
              <a:ext cx="0" cy="1231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1"/>
            </p:cNvCxnSpPr>
            <p:nvPr/>
          </p:nvCxnSpPr>
          <p:spPr>
            <a:xfrm>
              <a:off x="2315261" y="4157439"/>
              <a:ext cx="168528" cy="4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15261" y="3386546"/>
              <a:ext cx="168528" cy="4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54048" y="3383631"/>
              <a:ext cx="168528" cy="404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401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78093"/>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271058" y="541247"/>
            <a:ext cx="7801337" cy="4878259"/>
          </a:xfrm>
          <a:prstGeom prst="rect">
            <a:avLst/>
          </a:prstGeom>
          <a:noFill/>
        </p:spPr>
        <p:txBody>
          <a:bodyPr wrap="square" rtlCol="0">
            <a:spAutoFit/>
          </a:bodyPr>
          <a:lstStyle/>
          <a:p>
            <a:r>
              <a:rPr lang="en-US" sz="2000" b="1" dirty="0" smtClean="0">
                <a:solidFill>
                  <a:schemeClr val="tx2"/>
                </a:solidFill>
                <a:latin typeface="+mj-lt"/>
              </a:rPr>
              <a:t>Web </a:t>
            </a:r>
            <a:r>
              <a:rPr lang="en-US" sz="2000" b="1" dirty="0">
                <a:solidFill>
                  <a:schemeClr val="tx2"/>
                </a:solidFill>
                <a:latin typeface="+mj-lt"/>
              </a:rPr>
              <a:t>Steering </a:t>
            </a:r>
            <a:r>
              <a:rPr lang="en-US" sz="2000" b="1" dirty="0" smtClean="0">
                <a:solidFill>
                  <a:schemeClr val="tx2"/>
                </a:solidFill>
                <a:latin typeface="+mj-lt"/>
              </a:rPr>
              <a:t>Committee Membership </a:t>
            </a:r>
            <a:r>
              <a:rPr lang="en-US" sz="2000" dirty="0" smtClean="0">
                <a:latin typeface="+mj-lt"/>
              </a:rPr>
              <a:t>– </a:t>
            </a:r>
            <a:endParaRPr lang="en-US" sz="2000" dirty="0">
              <a:latin typeface="+mj-lt"/>
            </a:endParaRPr>
          </a:p>
          <a:p>
            <a:pPr marL="742950" lvl="1" indent="-285750">
              <a:buFont typeface="Arial" panose="020B0604020202020204" pitchFamily="34" charset="0"/>
              <a:buChar char="•"/>
            </a:pPr>
            <a:r>
              <a:rPr lang="en-US" sz="1900" dirty="0">
                <a:latin typeface="+mj-lt"/>
              </a:rPr>
              <a:t>Joel </a:t>
            </a:r>
            <a:r>
              <a:rPr lang="en-US" sz="1900" dirty="0" smtClean="0">
                <a:latin typeface="+mj-lt"/>
              </a:rPr>
              <a:t>Atkinson (Access Services Librarian)</a:t>
            </a:r>
            <a:endParaRPr lang="en-US" sz="1900" dirty="0">
              <a:latin typeface="+mj-lt"/>
            </a:endParaRPr>
          </a:p>
          <a:p>
            <a:pPr marL="742950" lvl="1" indent="-285750">
              <a:buFont typeface="Arial" panose="020B0604020202020204" pitchFamily="34" charset="0"/>
              <a:buChar char="•"/>
            </a:pPr>
            <a:r>
              <a:rPr lang="en-US" sz="1900" dirty="0">
                <a:latin typeface="+mj-lt"/>
              </a:rPr>
              <a:t>Steve Batt (Data Visualization &amp; Sciences </a:t>
            </a:r>
            <a:r>
              <a:rPr lang="en-US" sz="1900" dirty="0" smtClean="0">
                <a:latin typeface="+mj-lt"/>
              </a:rPr>
              <a:t>Librarian, Hartford) </a:t>
            </a:r>
            <a:endParaRPr lang="en-US" sz="1900" dirty="0">
              <a:latin typeface="+mj-lt"/>
            </a:endParaRPr>
          </a:p>
          <a:p>
            <a:pPr marL="742950" lvl="1" indent="-285750">
              <a:buFont typeface="Arial" panose="020B0604020202020204" pitchFamily="34" charset="0"/>
              <a:buChar char="•"/>
            </a:pPr>
            <a:r>
              <a:rPr lang="en-US" sz="1900" dirty="0">
                <a:latin typeface="+mj-lt"/>
              </a:rPr>
              <a:t>Nick Hurley (Special Collections Research Services Assistant)</a:t>
            </a:r>
          </a:p>
          <a:p>
            <a:pPr marL="742950" lvl="1" indent="-285750">
              <a:buFont typeface="Arial" panose="020B0604020202020204" pitchFamily="34" charset="0"/>
              <a:buChar char="•"/>
            </a:pPr>
            <a:r>
              <a:rPr lang="en-US" sz="1900" dirty="0">
                <a:latin typeface="+mj-lt"/>
              </a:rPr>
              <a:t>Emily </a:t>
            </a:r>
            <a:r>
              <a:rPr lang="en-US" sz="1900" dirty="0" smtClean="0">
                <a:latin typeface="+mj-lt"/>
              </a:rPr>
              <a:t>Ko (Communications Designer)</a:t>
            </a:r>
            <a:endParaRPr lang="en-US" sz="1900" dirty="0">
              <a:latin typeface="+mj-lt"/>
            </a:endParaRPr>
          </a:p>
          <a:p>
            <a:pPr marL="742950" lvl="1" indent="-285750">
              <a:buFont typeface="Arial" panose="020B0604020202020204" pitchFamily="34" charset="0"/>
              <a:buChar char="•"/>
            </a:pPr>
            <a:r>
              <a:rPr lang="en-US" sz="1900" dirty="0">
                <a:latin typeface="+mj-lt"/>
              </a:rPr>
              <a:t>Rich </a:t>
            </a:r>
            <a:r>
              <a:rPr lang="en-US" sz="1900" dirty="0" smtClean="0">
                <a:latin typeface="+mj-lt"/>
              </a:rPr>
              <a:t>McIntyre (Emerging Technologies Librarian, UConn Health)</a:t>
            </a:r>
            <a:endParaRPr lang="en-US" sz="1900" dirty="0">
              <a:latin typeface="+mj-lt"/>
            </a:endParaRPr>
          </a:p>
          <a:p>
            <a:pPr marL="742950" lvl="1" indent="-285750">
              <a:buFont typeface="Arial" panose="020B0604020202020204" pitchFamily="34" charset="0"/>
              <a:buChar char="•"/>
            </a:pPr>
            <a:r>
              <a:rPr lang="en-US" sz="1900" dirty="0">
                <a:latin typeface="+mj-lt"/>
              </a:rPr>
              <a:t>Doug </a:t>
            </a:r>
            <a:r>
              <a:rPr lang="en-US" sz="1900" dirty="0" smtClean="0">
                <a:latin typeface="+mj-lt"/>
              </a:rPr>
              <a:t>Neary (Applications Developer)</a:t>
            </a:r>
            <a:endParaRPr lang="en-US" sz="1900" dirty="0">
              <a:latin typeface="+mj-lt"/>
            </a:endParaRPr>
          </a:p>
          <a:p>
            <a:pPr marL="742950" lvl="1" indent="-285750">
              <a:buFont typeface="Arial" panose="020B0604020202020204" pitchFamily="34" charset="0"/>
              <a:buChar char="•"/>
            </a:pPr>
            <a:r>
              <a:rPr lang="en-US" sz="1900" dirty="0">
                <a:latin typeface="+mj-lt"/>
              </a:rPr>
              <a:t>Jean </a:t>
            </a:r>
            <a:r>
              <a:rPr lang="en-US" sz="1900" dirty="0" smtClean="0">
                <a:latin typeface="+mj-lt"/>
              </a:rPr>
              <a:t>Nelson (Head of Communications &amp; Engagement) </a:t>
            </a:r>
            <a:endParaRPr lang="en-US" sz="1900" dirty="0">
              <a:latin typeface="+mj-lt"/>
            </a:endParaRPr>
          </a:p>
          <a:p>
            <a:pPr marL="742950" lvl="1" indent="-285750">
              <a:buFont typeface="Arial" panose="020B0604020202020204" pitchFamily="34" charset="0"/>
              <a:buChar char="•"/>
            </a:pPr>
            <a:r>
              <a:rPr lang="en-US" sz="1900" dirty="0">
                <a:latin typeface="+mj-lt"/>
              </a:rPr>
              <a:t>Donovan Reinwald (Instructional Design &amp; Social Sciences </a:t>
            </a:r>
            <a:r>
              <a:rPr lang="en-US" sz="1900" dirty="0" smtClean="0">
                <a:latin typeface="+mj-lt"/>
              </a:rPr>
              <a:t>Librarian)</a:t>
            </a:r>
          </a:p>
          <a:p>
            <a:pPr marL="742950" lvl="1" indent="-285750">
              <a:buFont typeface="Arial" panose="020B0604020202020204" pitchFamily="34" charset="0"/>
              <a:buChar char="•"/>
            </a:pPr>
            <a:r>
              <a:rPr lang="en-US" sz="1900" dirty="0" smtClean="0">
                <a:latin typeface="+mj-lt"/>
              </a:rPr>
              <a:t>Michael </a:t>
            </a:r>
            <a:r>
              <a:rPr lang="en-US" sz="1900" dirty="0">
                <a:latin typeface="+mj-lt"/>
              </a:rPr>
              <a:t>Rodriguez (Licensing &amp; Acquisitions </a:t>
            </a:r>
            <a:r>
              <a:rPr lang="en-US" sz="1900" dirty="0" smtClean="0">
                <a:latin typeface="+mj-lt"/>
              </a:rPr>
              <a:t>Librarian)</a:t>
            </a:r>
            <a:endParaRPr lang="en-US" sz="1900" dirty="0">
              <a:latin typeface="+mj-lt"/>
            </a:endParaRPr>
          </a:p>
          <a:p>
            <a:r>
              <a:rPr lang="en-US" sz="2000" dirty="0">
                <a:latin typeface="+mj-lt"/>
              </a:rPr>
              <a:t> </a:t>
            </a:r>
          </a:p>
          <a:p>
            <a:r>
              <a:rPr lang="en-US" sz="2000" b="1" dirty="0" smtClean="0">
                <a:solidFill>
                  <a:schemeClr val="tx2"/>
                </a:solidFill>
                <a:latin typeface="+mj-lt"/>
              </a:rPr>
              <a:t>Maintenance </a:t>
            </a:r>
            <a:r>
              <a:rPr lang="en-US" sz="2000" b="1" dirty="0">
                <a:solidFill>
                  <a:schemeClr val="tx2"/>
                </a:solidFill>
                <a:latin typeface="+mj-lt"/>
              </a:rPr>
              <a:t>Staff </a:t>
            </a:r>
            <a:r>
              <a:rPr lang="en-US" sz="2000" dirty="0" smtClean="0">
                <a:latin typeface="+mj-lt"/>
              </a:rPr>
              <a:t>– Content owners and media designer. </a:t>
            </a:r>
          </a:p>
          <a:p>
            <a:endParaRPr lang="en-US" sz="2000" dirty="0">
              <a:latin typeface="+mj-lt"/>
            </a:endParaRPr>
          </a:p>
          <a:p>
            <a:r>
              <a:rPr lang="en-US" sz="2000" b="1" dirty="0" smtClean="0">
                <a:solidFill>
                  <a:schemeClr val="tx2"/>
                </a:solidFill>
                <a:latin typeface="+mj-lt"/>
              </a:rPr>
              <a:t>Development/Technical </a:t>
            </a:r>
            <a:r>
              <a:rPr lang="en-US" sz="2000" b="1" dirty="0">
                <a:solidFill>
                  <a:schemeClr val="tx2"/>
                </a:solidFill>
                <a:latin typeface="+mj-lt"/>
              </a:rPr>
              <a:t>Support Staff </a:t>
            </a:r>
            <a:r>
              <a:rPr lang="en-US" sz="2000" dirty="0">
                <a:latin typeface="+mj-lt"/>
              </a:rPr>
              <a:t>– </a:t>
            </a:r>
            <a:r>
              <a:rPr lang="en-US" sz="2000" dirty="0" smtClean="0">
                <a:latin typeface="+mj-lt"/>
              </a:rPr>
              <a:t>Applications Developer, students.</a:t>
            </a:r>
          </a:p>
          <a:p>
            <a:r>
              <a:rPr lang="en-US" sz="2000" dirty="0" smtClean="0">
                <a:latin typeface="+mj-lt"/>
              </a:rPr>
              <a:t> </a:t>
            </a:r>
            <a:endParaRPr lang="en-US" sz="2000" dirty="0">
              <a:latin typeface="+mj-lt"/>
            </a:endParaRPr>
          </a:p>
          <a:p>
            <a:r>
              <a:rPr lang="en-US" sz="2000" b="1" dirty="0">
                <a:solidFill>
                  <a:schemeClr val="tx2"/>
                </a:solidFill>
                <a:latin typeface="+mj-lt"/>
              </a:rPr>
              <a:t>Workgroups</a:t>
            </a:r>
            <a:r>
              <a:rPr lang="en-US" sz="2000" dirty="0">
                <a:latin typeface="+mj-lt"/>
              </a:rPr>
              <a:t> – Formed on an ad hoc basis by the </a:t>
            </a:r>
            <a:r>
              <a:rPr lang="en-US" sz="2000" dirty="0" smtClean="0">
                <a:latin typeface="+mj-lt"/>
              </a:rPr>
              <a:t>Steering </a:t>
            </a:r>
            <a:r>
              <a:rPr lang="en-US" sz="2000" dirty="0" smtClean="0">
                <a:latin typeface="+mj-lt"/>
              </a:rPr>
              <a:t>Committee.</a:t>
            </a:r>
            <a:endParaRPr lang="en-US" sz="2000" dirty="0">
              <a:latin typeface="+mj-lt"/>
            </a:endParaRPr>
          </a:p>
        </p:txBody>
      </p:sp>
      <p:sp>
        <p:nvSpPr>
          <p:cNvPr id="9" name="TextBox 8"/>
          <p:cNvSpPr txBox="1"/>
          <p:nvPr/>
        </p:nvSpPr>
        <p:spPr>
          <a:xfrm>
            <a:off x="318304" y="376177"/>
            <a:ext cx="6846425" cy="461665"/>
          </a:xfrm>
          <a:prstGeom prst="rect">
            <a:avLst/>
          </a:prstGeom>
          <a:noFill/>
        </p:spPr>
        <p:txBody>
          <a:bodyPr wrap="square" rtlCol="0">
            <a:spAutoFit/>
          </a:bodyPr>
          <a:lstStyle/>
          <a:p>
            <a:r>
              <a:rPr lang="en-US" sz="2400" b="1" dirty="0" smtClean="0">
                <a:solidFill>
                  <a:schemeClr val="tx2"/>
                </a:solidFill>
                <a:latin typeface="+mj-lt"/>
              </a:rPr>
              <a:t>How We Manage the Web</a:t>
            </a:r>
            <a:endParaRPr lang="en-US" sz="2400" b="1" dirty="0">
              <a:solidFill>
                <a:schemeClr val="tx2"/>
              </a:solidFill>
              <a:latin typeface="+mj-lt"/>
            </a:endParaRPr>
          </a:p>
        </p:txBody>
      </p:sp>
      <p:grpSp>
        <p:nvGrpSpPr>
          <p:cNvPr id="10" name="Group 9"/>
          <p:cNvGrpSpPr/>
          <p:nvPr/>
        </p:nvGrpSpPr>
        <p:grpSpPr>
          <a:xfrm>
            <a:off x="722986" y="1579582"/>
            <a:ext cx="3201897" cy="2874293"/>
            <a:chOff x="722986" y="1579582"/>
            <a:chExt cx="3201897" cy="2874293"/>
          </a:xfrm>
        </p:grpSpPr>
        <p:sp>
          <p:nvSpPr>
            <p:cNvPr id="11" name="TextBox 10"/>
            <p:cNvSpPr txBox="1"/>
            <p:nvPr/>
          </p:nvSpPr>
          <p:spPr>
            <a:xfrm>
              <a:off x="1572769" y="1579582"/>
              <a:ext cx="1441094" cy="584775"/>
            </a:xfrm>
            <a:prstGeom prst="rect">
              <a:avLst/>
            </a:prstGeom>
            <a:noFill/>
            <a:ln>
              <a:solidFill>
                <a:srgbClr val="000E2F"/>
              </a:solidFill>
            </a:ln>
          </p:spPr>
          <p:txBody>
            <a:bodyPr wrap="square" rtlCol="0">
              <a:spAutoFit/>
            </a:bodyPr>
            <a:lstStyle/>
            <a:p>
              <a:pPr algn="ctr"/>
              <a:r>
                <a:rPr lang="en-US" sz="1600" dirty="0" smtClean="0">
                  <a:latin typeface="+mj-lt"/>
                </a:rPr>
                <a:t>Senior Management </a:t>
              </a:r>
              <a:endParaRPr lang="en-US" sz="1600" dirty="0">
                <a:latin typeface="+mj-lt"/>
              </a:endParaRPr>
            </a:p>
          </p:txBody>
        </p:sp>
        <p:sp>
          <p:nvSpPr>
            <p:cNvPr id="12" name="TextBox 11"/>
            <p:cNvSpPr txBox="1"/>
            <p:nvPr/>
          </p:nvSpPr>
          <p:spPr>
            <a:xfrm>
              <a:off x="1572769" y="2341405"/>
              <a:ext cx="1441094" cy="584775"/>
            </a:xfrm>
            <a:prstGeom prst="rect">
              <a:avLst/>
            </a:prstGeom>
            <a:noFill/>
            <a:ln>
              <a:solidFill>
                <a:srgbClr val="000E2F"/>
              </a:solidFill>
            </a:ln>
          </p:spPr>
          <p:txBody>
            <a:bodyPr wrap="square" rtlCol="0">
              <a:spAutoFit/>
            </a:bodyPr>
            <a:lstStyle/>
            <a:p>
              <a:pPr algn="ctr"/>
              <a:r>
                <a:rPr lang="en-US" sz="1600" dirty="0" smtClean="0">
                  <a:latin typeface="+mj-lt"/>
                </a:rPr>
                <a:t>Service</a:t>
              </a:r>
            </a:p>
            <a:p>
              <a:pPr algn="ctr"/>
              <a:r>
                <a:rPr lang="en-US" sz="1600" dirty="0" smtClean="0">
                  <a:latin typeface="+mj-lt"/>
                </a:rPr>
                <a:t>Owner</a:t>
              </a:r>
              <a:endParaRPr lang="en-US" sz="1600" dirty="0">
                <a:latin typeface="+mj-lt"/>
              </a:endParaRPr>
            </a:p>
          </p:txBody>
        </p:sp>
        <p:sp>
          <p:nvSpPr>
            <p:cNvPr id="13" name="TextBox 12"/>
            <p:cNvSpPr txBox="1"/>
            <p:nvPr/>
          </p:nvSpPr>
          <p:spPr>
            <a:xfrm>
              <a:off x="722986" y="3103229"/>
              <a:ext cx="1441094" cy="584775"/>
            </a:xfrm>
            <a:prstGeom prst="rect">
              <a:avLst/>
            </a:prstGeom>
            <a:noFill/>
            <a:ln>
              <a:solidFill>
                <a:srgbClr val="000E2F"/>
              </a:solidFill>
            </a:ln>
          </p:spPr>
          <p:txBody>
            <a:bodyPr wrap="square" rtlCol="0">
              <a:spAutoFit/>
            </a:bodyPr>
            <a:lstStyle/>
            <a:p>
              <a:pPr algn="ctr"/>
              <a:r>
                <a:rPr lang="en-US" sz="1600" dirty="0" smtClean="0">
                  <a:latin typeface="+mj-lt"/>
                </a:rPr>
                <a:t>Web Steering Committee</a:t>
              </a:r>
              <a:endParaRPr lang="en-US" sz="1600" dirty="0">
                <a:latin typeface="+mj-lt"/>
              </a:endParaRPr>
            </a:p>
          </p:txBody>
        </p:sp>
        <p:sp>
          <p:nvSpPr>
            <p:cNvPr id="14" name="TextBox 13"/>
            <p:cNvSpPr txBox="1"/>
            <p:nvPr/>
          </p:nvSpPr>
          <p:spPr>
            <a:xfrm>
              <a:off x="2483789" y="3103229"/>
              <a:ext cx="1441094" cy="584775"/>
            </a:xfrm>
            <a:prstGeom prst="rect">
              <a:avLst/>
            </a:prstGeom>
            <a:noFill/>
            <a:ln>
              <a:solidFill>
                <a:srgbClr val="000E2F"/>
              </a:solidFill>
            </a:ln>
          </p:spPr>
          <p:txBody>
            <a:bodyPr wrap="square" rtlCol="0">
              <a:spAutoFit/>
            </a:bodyPr>
            <a:lstStyle/>
            <a:p>
              <a:pPr algn="ctr"/>
              <a:r>
                <a:rPr lang="en-US" sz="1600" dirty="0" smtClean="0">
                  <a:latin typeface="+mj-lt"/>
                </a:rPr>
                <a:t>Maintenance Staff</a:t>
              </a:r>
              <a:endParaRPr lang="en-US" sz="1600" dirty="0">
                <a:latin typeface="+mj-lt"/>
              </a:endParaRPr>
            </a:p>
          </p:txBody>
        </p:sp>
        <p:sp>
          <p:nvSpPr>
            <p:cNvPr id="15" name="TextBox 14"/>
            <p:cNvSpPr txBox="1"/>
            <p:nvPr/>
          </p:nvSpPr>
          <p:spPr>
            <a:xfrm>
              <a:off x="722986" y="3865052"/>
              <a:ext cx="1441094" cy="584775"/>
            </a:xfrm>
            <a:prstGeom prst="rect">
              <a:avLst/>
            </a:prstGeom>
            <a:noFill/>
            <a:ln>
              <a:solidFill>
                <a:srgbClr val="000E2F"/>
              </a:solidFill>
            </a:ln>
          </p:spPr>
          <p:txBody>
            <a:bodyPr wrap="square" rtlCol="0">
              <a:spAutoFit/>
            </a:bodyPr>
            <a:lstStyle/>
            <a:p>
              <a:pPr algn="ctr"/>
              <a:r>
                <a:rPr lang="en-US" sz="1600" dirty="0" smtClean="0">
                  <a:latin typeface="+mj-lt"/>
                </a:rPr>
                <a:t>Work</a:t>
              </a:r>
              <a:br>
                <a:rPr lang="en-US" sz="1600" dirty="0" smtClean="0">
                  <a:latin typeface="+mj-lt"/>
                </a:rPr>
              </a:br>
              <a:r>
                <a:rPr lang="en-US" sz="1600" dirty="0" smtClean="0">
                  <a:latin typeface="+mj-lt"/>
                </a:rPr>
                <a:t> Groups</a:t>
              </a:r>
              <a:endParaRPr lang="en-US" sz="1600" dirty="0">
                <a:latin typeface="+mj-lt"/>
              </a:endParaRPr>
            </a:p>
          </p:txBody>
        </p:sp>
        <p:sp>
          <p:nvSpPr>
            <p:cNvPr id="16" name="TextBox 15"/>
            <p:cNvSpPr txBox="1"/>
            <p:nvPr/>
          </p:nvSpPr>
          <p:spPr>
            <a:xfrm>
              <a:off x="2483789" y="3869100"/>
              <a:ext cx="1441094" cy="584775"/>
            </a:xfrm>
            <a:prstGeom prst="rect">
              <a:avLst/>
            </a:prstGeom>
            <a:noFill/>
            <a:ln>
              <a:solidFill>
                <a:srgbClr val="000E2F"/>
              </a:solidFill>
            </a:ln>
          </p:spPr>
          <p:txBody>
            <a:bodyPr wrap="square" rtlCol="0">
              <a:spAutoFit/>
            </a:bodyPr>
            <a:lstStyle/>
            <a:p>
              <a:pPr algn="ctr"/>
              <a:r>
                <a:rPr lang="en-US" sz="1600" dirty="0" smtClean="0">
                  <a:latin typeface="+mj-lt"/>
                </a:rPr>
                <a:t>Development/Technical Staff</a:t>
              </a:r>
              <a:endParaRPr lang="en-US" sz="1600" dirty="0">
                <a:latin typeface="+mj-lt"/>
              </a:endParaRPr>
            </a:p>
          </p:txBody>
        </p:sp>
        <p:cxnSp>
          <p:nvCxnSpPr>
            <p:cNvPr id="17" name="Straight Connector 16"/>
            <p:cNvCxnSpPr>
              <a:stCxn id="11" idx="2"/>
              <a:endCxn id="12" idx="0"/>
            </p:cNvCxnSpPr>
            <p:nvPr/>
          </p:nvCxnSpPr>
          <p:spPr>
            <a:xfrm>
              <a:off x="2293316" y="2164357"/>
              <a:ext cx="0" cy="1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5972" y="3688004"/>
              <a:ext cx="0" cy="1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6775" y="3688004"/>
              <a:ext cx="0" cy="17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15261" y="2926180"/>
              <a:ext cx="0" cy="1231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6" idx="1"/>
            </p:cNvCxnSpPr>
            <p:nvPr/>
          </p:nvCxnSpPr>
          <p:spPr>
            <a:xfrm>
              <a:off x="2315261" y="4157439"/>
              <a:ext cx="168528" cy="4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15261" y="3386546"/>
              <a:ext cx="168528" cy="4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54048" y="3383631"/>
              <a:ext cx="168528" cy="404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654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7" name="TextBox 6"/>
          <p:cNvSpPr txBox="1"/>
          <p:nvPr/>
        </p:nvSpPr>
        <p:spPr>
          <a:xfrm>
            <a:off x="1016813" y="1536192"/>
            <a:ext cx="8785555" cy="2585323"/>
          </a:xfrm>
          <a:prstGeom prst="rect">
            <a:avLst/>
          </a:prstGeom>
          <a:noFill/>
        </p:spPr>
        <p:txBody>
          <a:bodyPr wrap="square" rtlCol="0">
            <a:spAutoFit/>
          </a:bodyPr>
          <a:lstStyle/>
          <a:p>
            <a:pPr fontAlgn="base"/>
            <a:r>
              <a:rPr lang="en-US" b="1" dirty="0" smtClean="0">
                <a:solidFill>
                  <a:schemeClr val="tx2"/>
                </a:solidFill>
                <a:latin typeface="+mj-lt"/>
              </a:rPr>
              <a:t>Goals</a:t>
            </a:r>
          </a:p>
          <a:p>
            <a:pPr fontAlgn="base"/>
            <a:endParaRPr lang="en-US" dirty="0" smtClean="0">
              <a:latin typeface="+mj-lt"/>
            </a:endParaRPr>
          </a:p>
          <a:p>
            <a:pPr marL="800100" lvl="1" indent="-342900" fontAlgn="base">
              <a:buFont typeface="+mj-lt"/>
              <a:buAutoNum type="arabicPeriod"/>
            </a:pPr>
            <a:r>
              <a:rPr lang="en-US" dirty="0" smtClean="0">
                <a:latin typeface="+mj-lt"/>
              </a:rPr>
              <a:t>Make </a:t>
            </a:r>
            <a:r>
              <a:rPr lang="en-US" dirty="0">
                <a:latin typeface="+mj-lt"/>
              </a:rPr>
              <a:t>find easier! </a:t>
            </a:r>
            <a:endParaRPr lang="en-US" dirty="0" smtClean="0">
              <a:latin typeface="+mj-lt"/>
            </a:endParaRPr>
          </a:p>
          <a:p>
            <a:pPr marL="800100" lvl="1" indent="-342900" fontAlgn="base">
              <a:buFont typeface="+mj-lt"/>
              <a:buAutoNum type="arabicPeriod"/>
            </a:pPr>
            <a:endParaRPr lang="en-US" dirty="0">
              <a:latin typeface="+mj-lt"/>
            </a:endParaRPr>
          </a:p>
          <a:p>
            <a:pPr marL="800100" lvl="1" indent="-342900" fontAlgn="base">
              <a:buFont typeface="+mj-lt"/>
              <a:buAutoNum type="arabicPeriod"/>
            </a:pPr>
            <a:r>
              <a:rPr lang="en-US" dirty="0">
                <a:latin typeface="+mj-lt"/>
              </a:rPr>
              <a:t>Define important and high-traffic services/resources and increase their visibility</a:t>
            </a:r>
            <a:r>
              <a:rPr lang="en-US" dirty="0" smtClean="0">
                <a:latin typeface="+mj-lt"/>
              </a:rPr>
              <a:t>.</a:t>
            </a:r>
          </a:p>
          <a:p>
            <a:pPr marL="800100" lvl="1" indent="-342900" fontAlgn="base">
              <a:buFont typeface="+mj-lt"/>
              <a:buAutoNum type="arabicPeriod"/>
            </a:pPr>
            <a:endParaRPr lang="en-US" dirty="0" smtClean="0">
              <a:latin typeface="+mj-lt"/>
            </a:endParaRPr>
          </a:p>
          <a:p>
            <a:pPr marL="800100" lvl="1" indent="-342900" fontAlgn="base">
              <a:buFont typeface="+mj-lt"/>
              <a:buAutoNum type="arabicPeriod"/>
            </a:pPr>
            <a:r>
              <a:rPr lang="en-US" dirty="0" smtClean="0">
                <a:latin typeface="+mj-lt"/>
              </a:rPr>
              <a:t>Increase </a:t>
            </a:r>
            <a:r>
              <a:rPr lang="en-US" dirty="0">
                <a:latin typeface="+mj-lt"/>
              </a:rPr>
              <a:t>administrative </a:t>
            </a:r>
            <a:r>
              <a:rPr lang="en-US" dirty="0" smtClean="0">
                <a:latin typeface="+mj-lt"/>
              </a:rPr>
              <a:t>flexibility.</a:t>
            </a:r>
          </a:p>
          <a:p>
            <a:pPr marL="800100" lvl="1" indent="-342900" fontAlgn="base">
              <a:buFont typeface="+mj-lt"/>
              <a:buAutoNum type="arabicPeriod"/>
            </a:pPr>
            <a:endParaRPr lang="en-US" dirty="0">
              <a:latin typeface="+mj-lt"/>
            </a:endParaRPr>
          </a:p>
          <a:p>
            <a:pPr marL="800100" lvl="1" indent="-342900" fontAlgn="base">
              <a:buFont typeface="+mj-lt"/>
              <a:buAutoNum type="arabicPeriod"/>
            </a:pPr>
            <a:r>
              <a:rPr lang="en-US" dirty="0" smtClean="0">
                <a:latin typeface="+mj-lt"/>
              </a:rPr>
              <a:t>Define an iterative process.</a:t>
            </a:r>
            <a:endParaRPr lang="en-US" dirty="0">
              <a:latin typeface="+mj-lt"/>
            </a:endParaRPr>
          </a:p>
        </p:txBody>
      </p:sp>
    </p:spTree>
    <p:extLst>
      <p:ext uri="{BB962C8B-B14F-4D97-AF65-F5344CB8AC3E}">
        <p14:creationId xmlns:p14="http://schemas.microsoft.com/office/powerpoint/2010/main" val="4016077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7" name="TextBox 6"/>
          <p:cNvSpPr txBox="1"/>
          <p:nvPr/>
        </p:nvSpPr>
        <p:spPr>
          <a:xfrm>
            <a:off x="1016813" y="1081012"/>
            <a:ext cx="8785555" cy="4247317"/>
          </a:xfrm>
          <a:prstGeom prst="rect">
            <a:avLst/>
          </a:prstGeom>
          <a:noFill/>
        </p:spPr>
        <p:txBody>
          <a:bodyPr wrap="square" rtlCol="0">
            <a:spAutoFit/>
          </a:bodyPr>
          <a:lstStyle/>
          <a:p>
            <a:pPr fontAlgn="base"/>
            <a:r>
              <a:rPr lang="en-US" b="1" dirty="0" smtClean="0">
                <a:solidFill>
                  <a:schemeClr val="tx2"/>
                </a:solidFill>
                <a:latin typeface="+mj-lt"/>
              </a:rPr>
              <a:t>Process (May-January)</a:t>
            </a:r>
          </a:p>
          <a:p>
            <a:pPr fontAlgn="base"/>
            <a:endParaRPr lang="en-US" dirty="0" smtClean="0">
              <a:latin typeface="+mj-lt"/>
            </a:endParaRPr>
          </a:p>
          <a:p>
            <a:pPr marL="800100" lvl="1" indent="-342900" fontAlgn="base">
              <a:buFont typeface="Wingdings" panose="05000000000000000000" pitchFamily="2" charset="2"/>
              <a:buChar char="§"/>
            </a:pPr>
            <a:r>
              <a:rPr lang="en-US" dirty="0" smtClean="0">
                <a:latin typeface="+mj-lt"/>
              </a:rPr>
              <a:t>Workgroups</a:t>
            </a:r>
          </a:p>
          <a:p>
            <a:pPr marL="1257300" lvl="2" indent="-342900" fontAlgn="base">
              <a:buFont typeface="Wingdings" panose="05000000000000000000" pitchFamily="2" charset="2"/>
              <a:buChar char="§"/>
            </a:pPr>
            <a:r>
              <a:rPr lang="en-US" dirty="0" smtClean="0">
                <a:latin typeface="+mj-lt"/>
              </a:rPr>
              <a:t>Search box </a:t>
            </a:r>
          </a:p>
          <a:p>
            <a:pPr marL="1257300" lvl="2" indent="-342900" fontAlgn="base">
              <a:buFont typeface="Wingdings" panose="05000000000000000000" pitchFamily="2" charset="2"/>
              <a:buChar char="§"/>
            </a:pPr>
            <a:r>
              <a:rPr lang="en-US" dirty="0" smtClean="0">
                <a:latin typeface="+mj-lt"/>
              </a:rPr>
              <a:t>Information architecture</a:t>
            </a:r>
          </a:p>
          <a:p>
            <a:pPr marL="1257300" lvl="2" indent="-342900" fontAlgn="base">
              <a:buFont typeface="Wingdings" panose="05000000000000000000" pitchFamily="2" charset="2"/>
              <a:buChar char="§"/>
            </a:pPr>
            <a:r>
              <a:rPr lang="en-US" dirty="0" smtClean="0">
                <a:latin typeface="+mj-lt"/>
              </a:rPr>
              <a:t>Front page</a:t>
            </a:r>
          </a:p>
          <a:p>
            <a:pPr marL="800100" lvl="1" indent="-342900" fontAlgn="base">
              <a:buFont typeface="Wingdings" panose="05000000000000000000" pitchFamily="2" charset="2"/>
              <a:buChar char="§"/>
            </a:pPr>
            <a:r>
              <a:rPr lang="en-US" dirty="0" smtClean="0">
                <a:latin typeface="+mj-lt"/>
              </a:rPr>
              <a:t>Card Sorting</a:t>
            </a:r>
          </a:p>
          <a:p>
            <a:pPr marL="1257300" lvl="2" indent="-342900" fontAlgn="base">
              <a:buFont typeface="Wingdings" panose="05000000000000000000" pitchFamily="2" charset="2"/>
              <a:buChar char="§"/>
            </a:pPr>
            <a:r>
              <a:rPr lang="en-US" dirty="0" smtClean="0">
                <a:latin typeface="+mj-lt"/>
              </a:rPr>
              <a:t>Library staff (15)</a:t>
            </a:r>
          </a:p>
          <a:p>
            <a:pPr marL="800100" lvl="1" indent="-342900" fontAlgn="base">
              <a:buFont typeface="Wingdings" panose="05000000000000000000" pitchFamily="2" charset="2"/>
              <a:buChar char="§"/>
            </a:pPr>
            <a:r>
              <a:rPr lang="en-US" dirty="0" smtClean="0">
                <a:latin typeface="+mj-lt"/>
              </a:rPr>
              <a:t>Best Practices</a:t>
            </a:r>
          </a:p>
          <a:p>
            <a:pPr marL="1257300" lvl="2" indent="-342900" fontAlgn="base">
              <a:buFont typeface="Wingdings" panose="05000000000000000000" pitchFamily="2" charset="2"/>
              <a:buChar char="§"/>
            </a:pPr>
            <a:r>
              <a:rPr lang="en-US" dirty="0" smtClean="0">
                <a:latin typeface="+mj-lt"/>
              </a:rPr>
              <a:t>University of Michigan Student project</a:t>
            </a:r>
          </a:p>
          <a:p>
            <a:pPr marL="1257300" lvl="2" indent="-342900" fontAlgn="base">
              <a:buFont typeface="Wingdings" panose="05000000000000000000" pitchFamily="2" charset="2"/>
              <a:buChar char="§"/>
            </a:pPr>
            <a:r>
              <a:rPr lang="en-US" dirty="0" smtClean="0">
                <a:latin typeface="+mj-lt"/>
              </a:rPr>
              <a:t>Review of peers and aspirants</a:t>
            </a:r>
          </a:p>
          <a:p>
            <a:pPr marL="800100" lvl="1" indent="-342900" fontAlgn="base">
              <a:buFont typeface="Wingdings" panose="05000000000000000000" pitchFamily="2" charset="2"/>
              <a:buChar char="§"/>
            </a:pPr>
            <a:r>
              <a:rPr lang="en-US" dirty="0" smtClean="0">
                <a:latin typeface="+mj-lt"/>
              </a:rPr>
              <a:t>Usability Testing</a:t>
            </a:r>
          </a:p>
          <a:p>
            <a:pPr marL="1257300" lvl="2" indent="-342900" fontAlgn="base">
              <a:buFont typeface="Wingdings" panose="05000000000000000000" pitchFamily="2" charset="2"/>
              <a:buChar char="§"/>
            </a:pPr>
            <a:r>
              <a:rPr lang="en-US" dirty="0" smtClean="0">
                <a:latin typeface="+mj-lt"/>
              </a:rPr>
              <a:t>3 campuses (Stamford, Storrs, Waterbury)</a:t>
            </a:r>
          </a:p>
          <a:p>
            <a:pPr marL="1257300" lvl="2" indent="-342900" fontAlgn="base">
              <a:buFont typeface="Wingdings" panose="05000000000000000000" pitchFamily="2" charset="2"/>
              <a:buChar char="§"/>
            </a:pPr>
            <a:r>
              <a:rPr lang="en-US" dirty="0" smtClean="0">
                <a:latin typeface="+mj-lt"/>
              </a:rPr>
              <a:t>46 tests – 30 undergraduates, 6 graduates, 10 faculty</a:t>
            </a:r>
          </a:p>
          <a:p>
            <a:pPr marL="800100" lvl="1" indent="-342900" fontAlgn="base">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929687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7" name="TextBox 6"/>
          <p:cNvSpPr txBox="1"/>
          <p:nvPr/>
        </p:nvSpPr>
        <p:spPr>
          <a:xfrm>
            <a:off x="1016813" y="1536192"/>
            <a:ext cx="8785555" cy="2585323"/>
          </a:xfrm>
          <a:prstGeom prst="rect">
            <a:avLst/>
          </a:prstGeom>
          <a:noFill/>
        </p:spPr>
        <p:txBody>
          <a:bodyPr wrap="square" rtlCol="0">
            <a:spAutoFit/>
          </a:bodyPr>
          <a:lstStyle/>
          <a:p>
            <a:pPr fontAlgn="base"/>
            <a:r>
              <a:rPr lang="en-US" b="1" dirty="0" smtClean="0">
                <a:solidFill>
                  <a:schemeClr val="tx2"/>
                </a:solidFill>
                <a:latin typeface="+mj-lt"/>
              </a:rPr>
              <a:t>Results (May-January)</a:t>
            </a:r>
          </a:p>
          <a:p>
            <a:pPr fontAlgn="base"/>
            <a:endParaRPr lang="en-US" dirty="0" smtClean="0">
              <a:latin typeface="+mj-lt"/>
            </a:endParaRPr>
          </a:p>
          <a:p>
            <a:pPr marL="800100" lvl="1" indent="-342900" fontAlgn="base">
              <a:buFont typeface="Wingdings" panose="05000000000000000000" pitchFamily="2" charset="2"/>
              <a:buChar char="§"/>
            </a:pPr>
            <a:r>
              <a:rPr lang="en-US" dirty="0" smtClean="0">
                <a:latin typeface="+mj-lt"/>
              </a:rPr>
              <a:t>Committee learned A LOT!</a:t>
            </a:r>
          </a:p>
          <a:p>
            <a:pPr marL="800100" lvl="1" indent="-342900" fontAlgn="base">
              <a:buFont typeface="Wingdings" panose="05000000000000000000" pitchFamily="2" charset="2"/>
              <a:buChar char="§"/>
            </a:pPr>
            <a:endParaRPr lang="en-US" dirty="0">
              <a:latin typeface="+mj-lt"/>
            </a:endParaRPr>
          </a:p>
          <a:p>
            <a:pPr marL="800100" lvl="1" indent="-342900" fontAlgn="base">
              <a:buFont typeface="Wingdings" panose="05000000000000000000" pitchFamily="2" charset="2"/>
              <a:buChar char="§"/>
            </a:pPr>
            <a:r>
              <a:rPr lang="en-US" dirty="0" smtClean="0">
                <a:latin typeface="+mj-lt"/>
              </a:rPr>
              <a:t>Changes to</a:t>
            </a:r>
          </a:p>
          <a:p>
            <a:pPr marL="1257300" lvl="2" indent="-342900" fontAlgn="base">
              <a:buFont typeface="Wingdings" panose="05000000000000000000" pitchFamily="2" charset="2"/>
              <a:buChar char="§"/>
            </a:pPr>
            <a:r>
              <a:rPr lang="en-US" dirty="0" smtClean="0">
                <a:latin typeface="+mj-lt"/>
              </a:rPr>
              <a:t>Search Box (main and secondary pages)</a:t>
            </a:r>
          </a:p>
          <a:p>
            <a:pPr marL="1257300" lvl="2" indent="-342900" fontAlgn="base">
              <a:buFont typeface="Wingdings" panose="05000000000000000000" pitchFamily="2" charset="2"/>
              <a:buChar char="§"/>
            </a:pPr>
            <a:r>
              <a:rPr lang="en-US" dirty="0" smtClean="0">
                <a:latin typeface="+mj-lt"/>
              </a:rPr>
              <a:t>Navigation</a:t>
            </a:r>
          </a:p>
          <a:p>
            <a:pPr marL="1257300" lvl="2" indent="-342900" fontAlgn="base">
              <a:buFont typeface="Wingdings" panose="05000000000000000000" pitchFamily="2" charset="2"/>
              <a:buChar char="§"/>
            </a:pPr>
            <a:r>
              <a:rPr lang="en-US" dirty="0" smtClean="0">
                <a:latin typeface="+mj-lt"/>
              </a:rPr>
              <a:t>Front Page </a:t>
            </a:r>
          </a:p>
          <a:p>
            <a:pPr marL="800100" lvl="1" indent="-342900" fontAlgn="base">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99643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pic>
        <p:nvPicPr>
          <p:cNvPr id="7" name="Picture 6"/>
          <p:cNvPicPr>
            <a:picLocks noChangeAspect="1"/>
          </p:cNvPicPr>
          <p:nvPr/>
        </p:nvPicPr>
        <p:blipFill rotWithShape="1">
          <a:blip r:embed="rId4"/>
          <a:srcRect t="9902" b="54300"/>
          <a:stretch/>
        </p:blipFill>
        <p:spPr>
          <a:xfrm>
            <a:off x="1953856" y="1358592"/>
            <a:ext cx="7953776" cy="1592259"/>
          </a:xfrm>
          <a:prstGeom prst="rect">
            <a:avLst/>
          </a:prstGeom>
        </p:spPr>
      </p:pic>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Search Feature </a:t>
            </a:r>
          </a:p>
        </p:txBody>
      </p:sp>
      <p:pic>
        <p:nvPicPr>
          <p:cNvPr id="9" name="Picture 8"/>
          <p:cNvPicPr>
            <a:picLocks noChangeAspect="1"/>
          </p:cNvPicPr>
          <p:nvPr/>
        </p:nvPicPr>
        <p:blipFill>
          <a:blip r:embed="rId5"/>
          <a:stretch>
            <a:fillRect/>
          </a:stretch>
        </p:blipFill>
        <p:spPr>
          <a:xfrm>
            <a:off x="1984678" y="3151377"/>
            <a:ext cx="7951753" cy="2458313"/>
          </a:xfrm>
          <a:prstGeom prst="rect">
            <a:avLst/>
          </a:prstGeom>
        </p:spPr>
      </p:pic>
      <p:sp>
        <p:nvSpPr>
          <p:cNvPr id="10" name="TextBox 9"/>
          <p:cNvSpPr txBox="1"/>
          <p:nvPr/>
        </p:nvSpPr>
        <p:spPr>
          <a:xfrm>
            <a:off x="872975" y="2013735"/>
            <a:ext cx="770890" cy="369332"/>
          </a:xfrm>
          <a:prstGeom prst="rect">
            <a:avLst/>
          </a:prstGeom>
          <a:noFill/>
        </p:spPr>
        <p:txBody>
          <a:bodyPr wrap="square" rtlCol="0">
            <a:spAutoFit/>
          </a:bodyPr>
          <a:lstStyle/>
          <a:p>
            <a:r>
              <a:rPr lang="en-US" b="1" dirty="0" smtClean="0">
                <a:solidFill>
                  <a:schemeClr val="tx2"/>
                </a:solidFill>
                <a:latin typeface="+mj-lt"/>
              </a:rPr>
              <a:t>Old</a:t>
            </a:r>
            <a:endParaRPr lang="en-US" b="1" dirty="0">
              <a:solidFill>
                <a:schemeClr val="tx2"/>
              </a:solidFill>
              <a:latin typeface="+mj-lt"/>
            </a:endParaRPr>
          </a:p>
        </p:txBody>
      </p:sp>
      <p:sp>
        <p:nvSpPr>
          <p:cNvPr id="11" name="TextBox 10"/>
          <p:cNvSpPr txBox="1"/>
          <p:nvPr/>
        </p:nvSpPr>
        <p:spPr>
          <a:xfrm>
            <a:off x="872975" y="4337101"/>
            <a:ext cx="770890" cy="369332"/>
          </a:xfrm>
          <a:prstGeom prst="rect">
            <a:avLst/>
          </a:prstGeom>
          <a:noFill/>
        </p:spPr>
        <p:txBody>
          <a:bodyPr wrap="square" rtlCol="0">
            <a:spAutoFit/>
          </a:bodyPr>
          <a:lstStyle/>
          <a:p>
            <a:r>
              <a:rPr lang="en-US" b="1" dirty="0" smtClean="0">
                <a:solidFill>
                  <a:schemeClr val="tx2"/>
                </a:solidFill>
                <a:latin typeface="+mj-lt"/>
              </a:rPr>
              <a:t>New</a:t>
            </a:r>
            <a:endParaRPr lang="en-US" b="1" dirty="0">
              <a:solidFill>
                <a:schemeClr val="tx2"/>
              </a:solidFill>
              <a:latin typeface="+mj-lt"/>
            </a:endParaRPr>
          </a:p>
        </p:txBody>
      </p:sp>
    </p:spTree>
    <p:extLst>
      <p:ext uri="{BB962C8B-B14F-4D97-AF65-F5344CB8AC3E}">
        <p14:creationId xmlns:p14="http://schemas.microsoft.com/office/powerpoint/2010/main" val="212431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882326"/>
            <a:ext cx="12192000" cy="913591"/>
            <a:chOff x="0" y="5882326"/>
            <a:chExt cx="12192000" cy="913591"/>
          </a:xfrm>
        </p:grpSpPr>
        <p:sp>
          <p:nvSpPr>
            <p:cNvPr id="3" name="Rectangle 2"/>
            <p:cNvSpPr/>
            <p:nvPr/>
          </p:nvSpPr>
          <p:spPr>
            <a:xfrm>
              <a:off x="0" y="5891753"/>
              <a:ext cx="12192000" cy="904164"/>
            </a:xfrm>
            <a:prstGeom prst="rect">
              <a:avLst/>
            </a:prstGeom>
            <a:solidFill>
              <a:srgbClr val="000E2F"/>
            </a:solidFill>
            <a:ln>
              <a:noFill/>
            </a:ln>
            <a:effectLst>
              <a:outerShdw blurRad="50800" dist="76200" dir="5400000" algn="ctr" rotWithShape="0">
                <a:srgbClr val="000E2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902" y="6104694"/>
              <a:ext cx="1575947" cy="607087"/>
            </a:xfrm>
            <a:prstGeom prst="rect">
              <a:avLst/>
            </a:prstGeom>
          </p:spPr>
        </p:pic>
        <p:cxnSp>
          <p:nvCxnSpPr>
            <p:cNvPr id="5" name="Straight Connector 4"/>
            <p:cNvCxnSpPr/>
            <p:nvPr/>
          </p:nvCxnSpPr>
          <p:spPr>
            <a:xfrm>
              <a:off x="0" y="5882326"/>
              <a:ext cx="12192000" cy="0"/>
            </a:xfrm>
            <a:prstGeom prst="line">
              <a:avLst/>
            </a:prstGeom>
            <a:ln w="25400">
              <a:solidFill>
                <a:srgbClr val="E4002B"/>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18304" y="376177"/>
            <a:ext cx="9484064" cy="461665"/>
          </a:xfrm>
          <a:prstGeom prst="rect">
            <a:avLst/>
          </a:prstGeom>
          <a:noFill/>
        </p:spPr>
        <p:txBody>
          <a:bodyPr wrap="square" rtlCol="0">
            <a:spAutoFit/>
          </a:bodyPr>
          <a:lstStyle/>
          <a:p>
            <a:r>
              <a:rPr lang="en-US" sz="2400" b="1" dirty="0" smtClean="0">
                <a:solidFill>
                  <a:schemeClr val="tx2"/>
                </a:solidFill>
                <a:latin typeface="+mj-lt"/>
              </a:rPr>
              <a:t>Current Project – Front Page Modifications/Information Architecture</a:t>
            </a:r>
            <a:endParaRPr lang="en-US" sz="2400" b="1" dirty="0">
              <a:solidFill>
                <a:schemeClr val="tx2"/>
              </a:solidFill>
              <a:latin typeface="+mj-lt"/>
            </a:endParaRPr>
          </a:p>
        </p:txBody>
      </p:sp>
      <p:sp>
        <p:nvSpPr>
          <p:cNvPr id="8" name="TextBox 7"/>
          <p:cNvSpPr txBox="1"/>
          <p:nvPr/>
        </p:nvSpPr>
        <p:spPr>
          <a:xfrm>
            <a:off x="872975" y="913551"/>
            <a:ext cx="8785555" cy="369332"/>
          </a:xfrm>
          <a:prstGeom prst="rect">
            <a:avLst/>
          </a:prstGeom>
          <a:noFill/>
        </p:spPr>
        <p:txBody>
          <a:bodyPr wrap="square" rtlCol="0">
            <a:spAutoFit/>
          </a:bodyPr>
          <a:lstStyle/>
          <a:p>
            <a:pPr fontAlgn="base"/>
            <a:r>
              <a:rPr lang="en-US" b="1" dirty="0" smtClean="0">
                <a:solidFill>
                  <a:schemeClr val="tx2"/>
                </a:solidFill>
                <a:latin typeface="+mj-lt"/>
              </a:rPr>
              <a:t>Search Feature </a:t>
            </a:r>
          </a:p>
        </p:txBody>
      </p:sp>
      <p:sp>
        <p:nvSpPr>
          <p:cNvPr id="10" name="TextBox 9"/>
          <p:cNvSpPr txBox="1"/>
          <p:nvPr/>
        </p:nvSpPr>
        <p:spPr>
          <a:xfrm>
            <a:off x="872975" y="2013735"/>
            <a:ext cx="770890" cy="369332"/>
          </a:xfrm>
          <a:prstGeom prst="rect">
            <a:avLst/>
          </a:prstGeom>
          <a:noFill/>
        </p:spPr>
        <p:txBody>
          <a:bodyPr wrap="square" rtlCol="0">
            <a:spAutoFit/>
          </a:bodyPr>
          <a:lstStyle/>
          <a:p>
            <a:r>
              <a:rPr lang="en-US" b="1" dirty="0" smtClean="0">
                <a:solidFill>
                  <a:schemeClr val="tx2"/>
                </a:solidFill>
                <a:latin typeface="+mj-lt"/>
              </a:rPr>
              <a:t>Old</a:t>
            </a:r>
            <a:endParaRPr lang="en-US" b="1" dirty="0">
              <a:solidFill>
                <a:schemeClr val="tx2"/>
              </a:solidFill>
              <a:latin typeface="+mj-lt"/>
            </a:endParaRPr>
          </a:p>
        </p:txBody>
      </p:sp>
      <p:sp>
        <p:nvSpPr>
          <p:cNvPr id="11" name="TextBox 10"/>
          <p:cNvSpPr txBox="1"/>
          <p:nvPr/>
        </p:nvSpPr>
        <p:spPr>
          <a:xfrm>
            <a:off x="872975" y="4337101"/>
            <a:ext cx="770890" cy="369332"/>
          </a:xfrm>
          <a:prstGeom prst="rect">
            <a:avLst/>
          </a:prstGeom>
          <a:noFill/>
        </p:spPr>
        <p:txBody>
          <a:bodyPr wrap="square" rtlCol="0">
            <a:spAutoFit/>
          </a:bodyPr>
          <a:lstStyle/>
          <a:p>
            <a:r>
              <a:rPr lang="en-US" b="1" dirty="0" smtClean="0">
                <a:solidFill>
                  <a:schemeClr val="tx2"/>
                </a:solidFill>
                <a:latin typeface="+mj-lt"/>
              </a:rPr>
              <a:t>New</a:t>
            </a:r>
            <a:endParaRPr lang="en-US" b="1" dirty="0">
              <a:solidFill>
                <a:schemeClr val="tx2"/>
              </a:solidFill>
              <a:latin typeface="+mj-lt"/>
            </a:endParaRPr>
          </a:p>
        </p:txBody>
      </p:sp>
      <p:pic>
        <p:nvPicPr>
          <p:cNvPr id="12" name="Picture 11"/>
          <p:cNvPicPr>
            <a:picLocks noChangeAspect="1"/>
          </p:cNvPicPr>
          <p:nvPr/>
        </p:nvPicPr>
        <p:blipFill>
          <a:blip r:embed="rId4"/>
          <a:stretch>
            <a:fillRect/>
          </a:stretch>
        </p:blipFill>
        <p:spPr>
          <a:xfrm>
            <a:off x="1537856" y="1495824"/>
            <a:ext cx="10324993" cy="1613822"/>
          </a:xfrm>
          <a:prstGeom prst="rect">
            <a:avLst/>
          </a:prstGeom>
        </p:spPr>
      </p:pic>
      <p:pic>
        <p:nvPicPr>
          <p:cNvPr id="13" name="Picture 12"/>
          <p:cNvPicPr>
            <a:picLocks noChangeAspect="1"/>
          </p:cNvPicPr>
          <p:nvPr/>
        </p:nvPicPr>
        <p:blipFill>
          <a:blip r:embed="rId5"/>
          <a:stretch>
            <a:fillRect/>
          </a:stretch>
        </p:blipFill>
        <p:spPr>
          <a:xfrm>
            <a:off x="1537856" y="3839167"/>
            <a:ext cx="10277009" cy="1760249"/>
          </a:xfrm>
          <a:prstGeom prst="rect">
            <a:avLst/>
          </a:prstGeom>
        </p:spPr>
      </p:pic>
    </p:spTree>
    <p:extLst>
      <p:ext uri="{BB962C8B-B14F-4D97-AF65-F5344CB8AC3E}">
        <p14:creationId xmlns:p14="http://schemas.microsoft.com/office/powerpoint/2010/main" val="3843064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onnLibraryPPTTemplate.potx" id="{04A00D98-21D4-4B07-B8F5-54A7698C3504}" vid="{4AF881F9-8534-4EF7-A8EC-D258B25B60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1158</TotalTime>
  <Words>1104</Words>
  <Application>Microsoft Office PowerPoint</Application>
  <PresentationFormat>Widescreen</PresentationFormat>
  <Paragraphs>220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Nelson</dc:creator>
  <cp:lastModifiedBy>Nelson, Jean</cp:lastModifiedBy>
  <cp:revision>28</cp:revision>
  <cp:lastPrinted>2016-06-08T16:34:29Z</cp:lastPrinted>
  <dcterms:created xsi:type="dcterms:W3CDTF">2016-08-25T14:55:11Z</dcterms:created>
  <dcterms:modified xsi:type="dcterms:W3CDTF">2018-11-30T13:21:37Z</dcterms:modified>
</cp:coreProperties>
</file>